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9" r:id="rId2"/>
    <p:sldId id="257" r:id="rId3"/>
    <p:sldId id="258" r:id="rId4"/>
    <p:sldId id="279" r:id="rId5"/>
    <p:sldId id="280" r:id="rId6"/>
    <p:sldId id="281" r:id="rId7"/>
    <p:sldId id="260" r:id="rId8"/>
    <p:sldId id="262" r:id="rId9"/>
    <p:sldId id="264" r:id="rId10"/>
    <p:sldId id="274" r:id="rId11"/>
    <p:sldId id="277" r:id="rId12"/>
    <p:sldId id="276" r:id="rId13"/>
    <p:sldId id="265" r:id="rId14"/>
    <p:sldId id="263" r:id="rId15"/>
    <p:sldId id="284" r:id="rId16"/>
    <p:sldId id="275" r:id="rId17"/>
    <p:sldId id="282" r:id="rId18"/>
    <p:sldId id="283" r:id="rId19"/>
    <p:sldId id="271" r:id="rId20"/>
    <p:sldId id="266" r:id="rId21"/>
    <p:sldId id="268" r:id="rId22"/>
    <p:sldId id="269" r:id="rId23"/>
    <p:sldId id="287" r:id="rId24"/>
    <p:sldId id="270" r:id="rId25"/>
    <p:sldId id="272" r:id="rId26"/>
    <p:sldId id="286" r:id="rId27"/>
    <p:sldId id="285" r:id="rId28"/>
    <p:sldId id="273" r:id="rId29"/>
  </p:sldIdLst>
  <p:sldSz cx="12192000" cy="6858000"/>
  <p:notesSz cx="6797675" cy="9928225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나눔스퀘어" panose="020B0600000101010101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4" autoAdjust="0"/>
    <p:restoredTop sz="79371" autoAdjust="0"/>
  </p:normalViewPr>
  <p:slideViewPr>
    <p:cSldViewPr snapToGrid="0">
      <p:cViewPr varScale="1">
        <p:scale>
          <a:sx n="91" d="100"/>
          <a:sy n="91" d="100"/>
        </p:scale>
        <p:origin x="11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FFF24-72ED-48EA-B38C-52E8D5D55F3C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23C1D-047D-4C3B-BC30-E3302D802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0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반면에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계층은 형상을 유지하므로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데이터로 입력 받고</a:t>
            </a:r>
            <a:endParaRPr lang="en-US" altLang="ko-KR" dirty="0" smtClean="0"/>
          </a:p>
          <a:p>
            <a:r>
              <a:rPr lang="ko-KR" altLang="en-US" dirty="0" smtClean="0"/>
              <a:t>다음 계층에도 전달할 수 있음</a:t>
            </a:r>
            <a:endParaRPr lang="en-US" altLang="ko-KR" dirty="0" smtClean="0"/>
          </a:p>
          <a:p>
            <a:r>
              <a:rPr lang="ko-KR" altLang="en-US" dirty="0" smtClean="0"/>
              <a:t>따라서 이미지처럼 형상을 가진 데이터를 제대로 이해할 가능성이 높은 것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23C1D-047D-4C3B-BC30-E3302D8025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23C1D-047D-4C3B-BC30-E3302D8025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6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레이어가 몇 단인가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23C1D-047D-4C3B-BC30-E3302D8025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3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8035330" y="0"/>
            <a:ext cx="478636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smtClean="0"/>
              <a:t>2019.01.23. ALDE Lab. Winter-semianr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11535508" y="6585928"/>
            <a:ext cx="87336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b="1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B5A68-4937-4CB9-AE4C-AAFA5CFBA9CD}" type="slidenum">
              <a:rPr lang="ko-KR" altLang="en-US" smtClean="0">
                <a:solidFill>
                  <a:schemeClr val="bg2">
                    <a:lumMod val="50000"/>
                  </a:schemeClr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/N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48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193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0677" y="803868"/>
            <a:ext cx="11857055" cy="5693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3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-1"/>
            <a:ext cx="12192000" cy="964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206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136" y="140674"/>
            <a:ext cx="11952933" cy="812707"/>
          </a:xfrm>
          <a:prstGeom prst="rect">
            <a:avLst/>
          </a:prstGeom>
        </p:spPr>
        <p:txBody>
          <a:bodyPr anchor="ctr"/>
          <a:lstStyle>
            <a:lvl1pPr>
              <a:defRPr sz="5400">
                <a:solidFill>
                  <a:srgbClr val="00206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  <a:prstGeom prst="rect">
            <a:avLst/>
          </a:prstGeom>
        </p:spPr>
        <p:txBody>
          <a:bodyPr lIns="144000" tIns="108000"/>
          <a:lstStyle>
            <a:lvl1pPr marL="228600" indent="-228600">
              <a:buSzPct val="70000"/>
              <a:buFont typeface="Wingdings" panose="05000000000000000000" pitchFamily="2" charset="2"/>
              <a:buChar char="§"/>
              <a:defRPr sz="3200">
                <a:solidFill>
                  <a:srgbClr val="002060"/>
                </a:solidFill>
              </a:defRPr>
            </a:lvl1pPr>
            <a:lvl2pPr marL="685800" indent="-228600">
              <a:buSzPct val="80000"/>
              <a:buFont typeface="나눔스퀘어" panose="020B0600000101010101" pitchFamily="50" charset="-127"/>
              <a:buChar char="‐"/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31912"/>
            <a:ext cx="12192000" cy="232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개체 틀 1"/>
          <p:cNvSpPr txBox="1">
            <a:spLocks/>
          </p:cNvSpPr>
          <p:nvPr userDrawn="1"/>
        </p:nvSpPr>
        <p:spPr>
          <a:xfrm>
            <a:off x="0" y="0"/>
            <a:ext cx="10515600" cy="651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11419758" y="6585928"/>
            <a:ext cx="87336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b="1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B5A68-4937-4CB9-AE4C-AAFA5CFBA9CD}" type="slidenum">
              <a:rPr lang="ko-KR" altLang="en-US" smtClean="0">
                <a:solidFill>
                  <a:schemeClr val="bg2">
                    <a:lumMod val="50000"/>
                  </a:schemeClr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/28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83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2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193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193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1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1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94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-40192" y="6583206"/>
            <a:ext cx="2743200" cy="365125"/>
          </a:xfrm>
          <a:prstGeom prst="rect">
            <a:avLst/>
          </a:prstGeom>
        </p:spPr>
        <p:txBody>
          <a:bodyPr/>
          <a:lstStyle/>
          <a:p>
            <a:fld id="{6074F76A-8688-49CB-B945-2E83D7B17852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B5A68-4937-4CB9-AE4C-AAFA5CFBA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07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bg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17.jpeg"/><Relationship Id="rId12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20.jpeg"/><Relationship Id="rId5" Type="http://schemas.openxmlformats.org/officeDocument/2006/relationships/image" Target="../media/image16.jpeg"/><Relationship Id="rId10" Type="http://schemas.openxmlformats.org/officeDocument/2006/relationships/image" Target="../media/image19.jpe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C</a:t>
            </a:r>
            <a:r>
              <a:rPr lang="en-US" altLang="ko-KR" sz="4800" b="1" dirty="0" smtClean="0"/>
              <a:t>onvolutional </a:t>
            </a:r>
            <a:r>
              <a:rPr lang="en-US" altLang="ko-KR" b="1" dirty="0" smtClean="0"/>
              <a:t>N</a:t>
            </a:r>
            <a:r>
              <a:rPr lang="en-US" altLang="ko-KR" sz="4800" b="1" dirty="0" smtClean="0"/>
              <a:t>eural </a:t>
            </a:r>
            <a:r>
              <a:rPr lang="en-US" altLang="ko-KR" b="1" dirty="0" smtClean="0"/>
              <a:t>N</a:t>
            </a:r>
            <a:r>
              <a:rPr lang="en-US" altLang="ko-KR" sz="4800" b="1" dirty="0" smtClean="0"/>
              <a:t>etworks</a:t>
            </a:r>
            <a:endParaRPr lang="ko-KR" altLang="en-US" sz="48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3200" dirty="0" smtClean="0">
                <a:solidFill>
                  <a:schemeClr val="tx1"/>
                </a:solidFill>
              </a:rPr>
              <a:t>- </a:t>
            </a:r>
            <a:r>
              <a:rPr lang="ko-KR" altLang="en-US" sz="3200" dirty="0" smtClean="0">
                <a:solidFill>
                  <a:schemeClr val="tx1"/>
                </a:solidFill>
              </a:rPr>
              <a:t>소희는 정말 고양이 상인가</a:t>
            </a:r>
            <a:r>
              <a:rPr lang="en-US" altLang="ko-KR" sz="3200" dirty="0" smtClean="0">
                <a:solidFill>
                  <a:schemeClr val="tx1"/>
                </a:solidFill>
              </a:rPr>
              <a:t>? -</a:t>
            </a:r>
          </a:p>
          <a:p>
            <a:pPr algn="r"/>
            <a:r>
              <a:rPr lang="en-US" altLang="ko-KR" smtClean="0">
                <a:solidFill>
                  <a:schemeClr val="tx1"/>
                </a:solidFill>
              </a:rPr>
              <a:t>All-0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2019.01.23.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Winter-seminar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CNN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ReLu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  <a:p>
                <a:r>
                  <a:rPr lang="en-US" altLang="ko-KR" dirty="0" smtClean="0"/>
                  <a:t>Activation Layer</a:t>
                </a:r>
              </a:p>
              <a:p>
                <a:r>
                  <a:rPr lang="en-US" altLang="ko-KR" dirty="0" err="1" smtClean="0"/>
                  <a:t>ReLu</a:t>
                </a:r>
                <a:r>
                  <a:rPr lang="en-US" altLang="ko-KR" dirty="0" smtClean="0"/>
                  <a:t> ( Rectified Linear Unit 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&gt;0 </m:t>
                          </m:r>
                        </m:e>
                      </m:d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=  0 (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≤0 )</m:t>
                      </m:r>
                    </m:oMath>
                  </m:oMathPara>
                </a14:m>
                <a:endParaRPr lang="en-US" altLang="ko-KR" b="0" i="1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 </a:t>
                </a:r>
              </a:p>
              <a:p>
                <a:r>
                  <a:rPr lang="en-US" altLang="ko-KR" dirty="0" err="1" smtClean="0"/>
                  <a:t>tanh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보다 빠름</a:t>
                </a:r>
                <a:endParaRPr lang="en-US" altLang="ko-KR" dirty="0" smtClean="0"/>
              </a:p>
              <a:p>
                <a:r>
                  <a:rPr lang="en-US" altLang="ko-KR" dirty="0" smtClean="0"/>
                  <a:t>Nonlinear Layer</a:t>
                </a:r>
                <a:r>
                  <a:rPr lang="ko-KR" altLang="en-US" dirty="0" smtClean="0"/>
                  <a:t>의 필요성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모서리가 둥근 직사각형 4"/>
          <p:cNvSpPr/>
          <p:nvPr/>
        </p:nvSpPr>
        <p:spPr>
          <a:xfrm>
            <a:off x="732971" y="1049685"/>
            <a:ext cx="98803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98565" y="1049685"/>
            <a:ext cx="1053402" cy="392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>
            <a:off x="392216" y="1245878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6" idx="1"/>
          </p:cNvCxnSpPr>
          <p:nvPr/>
        </p:nvCxnSpPr>
        <p:spPr>
          <a:xfrm>
            <a:off x="1728187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122343" y="1049685"/>
            <a:ext cx="95821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>
            <a:endCxn id="9" idx="1"/>
          </p:cNvCxnSpPr>
          <p:nvPr/>
        </p:nvCxnSpPr>
        <p:spPr>
          <a:xfrm>
            <a:off x="2951966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9056972" y="1049685"/>
            <a:ext cx="100209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affine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245899" y="1049685"/>
            <a:ext cx="1224854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>
            <a:off x="8715792" y="1245878"/>
            <a:ext cx="3411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12" idx="1"/>
          </p:cNvCxnSpPr>
          <p:nvPr/>
        </p:nvCxnSpPr>
        <p:spPr>
          <a:xfrm>
            <a:off x="10075522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1470753" y="1242702"/>
            <a:ext cx="3122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080321" y="1242702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66805" y="953381"/>
            <a:ext cx="4555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46201" y="1049685"/>
            <a:ext cx="98803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11795" y="1049685"/>
            <a:ext cx="1053402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직선 화살표 연결선 19"/>
          <p:cNvCxnSpPr>
            <a:endCxn id="19" idx="1"/>
          </p:cNvCxnSpPr>
          <p:nvPr/>
        </p:nvCxnSpPr>
        <p:spPr>
          <a:xfrm>
            <a:off x="5441417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835573" y="1049685"/>
            <a:ext cx="95821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직선 화살표 연결선 21"/>
          <p:cNvCxnSpPr>
            <a:endCxn id="21" idx="1"/>
          </p:cNvCxnSpPr>
          <p:nvPr/>
        </p:nvCxnSpPr>
        <p:spPr>
          <a:xfrm>
            <a:off x="6665196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793792" y="1242702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3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윈도우 크기를 원소 하나로 집약하여 공간 크기를 줄임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채널 변동</a:t>
            </a:r>
            <a:r>
              <a:rPr lang="en-US" altLang="ko-KR" dirty="0" smtClean="0"/>
              <a:t>X)</a:t>
            </a:r>
          </a:p>
          <a:p>
            <a:r>
              <a:rPr lang="ko-KR" altLang="en-US" dirty="0" smtClean="0"/>
              <a:t>보통 윈도우 크기와 </a:t>
            </a:r>
            <a:r>
              <a:rPr lang="en-US" altLang="ko-KR" dirty="0" smtClean="0"/>
              <a:t>stride </a:t>
            </a:r>
            <a:r>
              <a:rPr lang="ko-KR" altLang="en-US" dirty="0" smtClean="0"/>
              <a:t>크기는 같은 값으로 설정</a:t>
            </a:r>
            <a:endParaRPr lang="en-US" altLang="ko-KR" dirty="0" smtClean="0"/>
          </a:p>
          <a:p>
            <a:r>
              <a:rPr lang="ko-KR" altLang="en-US" dirty="0" smtClean="0"/>
              <a:t>이미지 인식 분야에서는 </a:t>
            </a:r>
            <a:r>
              <a:rPr lang="en-US" altLang="ko-KR" dirty="0" smtClean="0"/>
              <a:t>max pooling</a:t>
            </a:r>
            <a:r>
              <a:rPr lang="ko-KR" altLang="en-US" dirty="0" smtClean="0"/>
              <a:t>이 보편적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CNN</a:t>
            </a:r>
            <a:r>
              <a:rPr lang="ko-KR" altLang="en-US" dirty="0" smtClean="0"/>
              <a:t> 구조 </a:t>
            </a:r>
            <a:r>
              <a:rPr lang="en-US" altLang="ko-KR" dirty="0" smtClean="0"/>
              <a:t>- Pooling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04878"/>
              </p:ext>
            </p:extLst>
          </p:nvPr>
        </p:nvGraphicFramePr>
        <p:xfrm>
          <a:off x="1758867" y="3532710"/>
          <a:ext cx="2889660" cy="2945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10">
                  <a:extLst>
                    <a:ext uri="{9D8B030D-6E8A-4147-A177-3AD203B41FA5}">
                      <a16:colId xmlns:a16="http://schemas.microsoft.com/office/drawing/2014/main" val="1174043257"/>
                    </a:ext>
                  </a:extLst>
                </a:gridCol>
                <a:gridCol w="481610">
                  <a:extLst>
                    <a:ext uri="{9D8B030D-6E8A-4147-A177-3AD203B41FA5}">
                      <a16:colId xmlns:a16="http://schemas.microsoft.com/office/drawing/2014/main" val="2730900329"/>
                    </a:ext>
                  </a:extLst>
                </a:gridCol>
                <a:gridCol w="481610">
                  <a:extLst>
                    <a:ext uri="{9D8B030D-6E8A-4147-A177-3AD203B41FA5}">
                      <a16:colId xmlns:a16="http://schemas.microsoft.com/office/drawing/2014/main" val="1615632543"/>
                    </a:ext>
                  </a:extLst>
                </a:gridCol>
                <a:gridCol w="481610">
                  <a:extLst>
                    <a:ext uri="{9D8B030D-6E8A-4147-A177-3AD203B41FA5}">
                      <a16:colId xmlns:a16="http://schemas.microsoft.com/office/drawing/2014/main" val="3701743284"/>
                    </a:ext>
                  </a:extLst>
                </a:gridCol>
                <a:gridCol w="481610">
                  <a:extLst>
                    <a:ext uri="{9D8B030D-6E8A-4147-A177-3AD203B41FA5}">
                      <a16:colId xmlns:a16="http://schemas.microsoft.com/office/drawing/2014/main" val="799251190"/>
                    </a:ext>
                  </a:extLst>
                </a:gridCol>
                <a:gridCol w="481610">
                  <a:extLst>
                    <a:ext uri="{9D8B030D-6E8A-4147-A177-3AD203B41FA5}">
                      <a16:colId xmlns:a16="http://schemas.microsoft.com/office/drawing/2014/main" val="3483180562"/>
                    </a:ext>
                  </a:extLst>
                </a:gridCol>
              </a:tblGrid>
              <a:tr h="490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604915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145442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537523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70375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6812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2354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47878"/>
              </p:ext>
            </p:extLst>
          </p:nvPr>
        </p:nvGraphicFramePr>
        <p:xfrm>
          <a:off x="6922184" y="4082140"/>
          <a:ext cx="1328058" cy="1339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29">
                  <a:extLst>
                    <a:ext uri="{9D8B030D-6E8A-4147-A177-3AD203B41FA5}">
                      <a16:colId xmlns:a16="http://schemas.microsoft.com/office/drawing/2014/main" val="3142221662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619929262"/>
                    </a:ext>
                  </a:extLst>
                </a:gridCol>
              </a:tblGrid>
              <a:tr h="669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27189"/>
                  </a:ext>
                </a:extLst>
              </a:tr>
              <a:tr h="669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61038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5483587" y="4476820"/>
            <a:ext cx="628953" cy="4868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77389"/>
              </p:ext>
            </p:extLst>
          </p:nvPr>
        </p:nvGraphicFramePr>
        <p:xfrm>
          <a:off x="8746921" y="4082140"/>
          <a:ext cx="1328058" cy="1339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29">
                  <a:extLst>
                    <a:ext uri="{9D8B030D-6E8A-4147-A177-3AD203B41FA5}">
                      <a16:colId xmlns:a16="http://schemas.microsoft.com/office/drawing/2014/main" val="3142221662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619929262"/>
                    </a:ext>
                  </a:extLst>
                </a:gridCol>
              </a:tblGrid>
              <a:tr h="669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27189"/>
                  </a:ext>
                </a:extLst>
              </a:tr>
              <a:tr h="669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6103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922184" y="37435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Max pooling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77041" y="3743586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Average pooling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85232"/>
              </p:ext>
            </p:extLst>
          </p:nvPr>
        </p:nvGraphicFramePr>
        <p:xfrm>
          <a:off x="5346412" y="5325956"/>
          <a:ext cx="103513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44">
                  <a:extLst>
                    <a:ext uri="{9D8B030D-6E8A-4147-A177-3AD203B41FA5}">
                      <a16:colId xmlns:a16="http://schemas.microsoft.com/office/drawing/2014/main" val="3142221662"/>
                    </a:ext>
                  </a:extLst>
                </a:gridCol>
                <a:gridCol w="345044">
                  <a:extLst>
                    <a:ext uri="{9D8B030D-6E8A-4147-A177-3AD203B41FA5}">
                      <a16:colId xmlns:a16="http://schemas.microsoft.com/office/drawing/2014/main" val="2619929262"/>
                    </a:ext>
                  </a:extLst>
                </a:gridCol>
                <a:gridCol w="345044">
                  <a:extLst>
                    <a:ext uri="{9D8B030D-6E8A-4147-A177-3AD203B41FA5}">
                      <a16:colId xmlns:a16="http://schemas.microsoft.com/office/drawing/2014/main" val="1545056018"/>
                    </a:ext>
                  </a:extLst>
                </a:gridCol>
              </a:tblGrid>
              <a:tr h="321926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727189"/>
                  </a:ext>
                </a:extLst>
              </a:tr>
              <a:tr h="321926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961038"/>
                  </a:ext>
                </a:extLst>
              </a:tr>
              <a:tr h="321926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3861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10594" y="501892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3x3 window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2971" y="1049685"/>
            <a:ext cx="98803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98565" y="1049685"/>
            <a:ext cx="1053402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직선 화살표 연결선 18"/>
          <p:cNvCxnSpPr>
            <a:endCxn id="17" idx="1"/>
          </p:cNvCxnSpPr>
          <p:nvPr/>
        </p:nvCxnSpPr>
        <p:spPr>
          <a:xfrm>
            <a:off x="392216" y="1245878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8" idx="1"/>
          </p:cNvCxnSpPr>
          <p:nvPr/>
        </p:nvCxnSpPr>
        <p:spPr>
          <a:xfrm>
            <a:off x="1728187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122343" y="1049685"/>
            <a:ext cx="958219" cy="392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직선 화살표 연결선 21"/>
          <p:cNvCxnSpPr>
            <a:endCxn id="21" idx="1"/>
          </p:cNvCxnSpPr>
          <p:nvPr/>
        </p:nvCxnSpPr>
        <p:spPr>
          <a:xfrm>
            <a:off x="2951966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9056972" y="1049685"/>
            <a:ext cx="100209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affine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245899" y="1049685"/>
            <a:ext cx="1224854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직선 화살표 연결선 24"/>
          <p:cNvCxnSpPr>
            <a:endCxn id="23" idx="1"/>
          </p:cNvCxnSpPr>
          <p:nvPr/>
        </p:nvCxnSpPr>
        <p:spPr>
          <a:xfrm>
            <a:off x="8715792" y="1245878"/>
            <a:ext cx="3411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24" idx="1"/>
          </p:cNvCxnSpPr>
          <p:nvPr/>
        </p:nvCxnSpPr>
        <p:spPr>
          <a:xfrm>
            <a:off x="10075522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1470753" y="1242702"/>
            <a:ext cx="3122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080321" y="1242702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6805" y="953381"/>
            <a:ext cx="4555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446201" y="1049685"/>
            <a:ext cx="98803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11795" y="1049685"/>
            <a:ext cx="1053402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직선 화살표 연결선 31"/>
          <p:cNvCxnSpPr>
            <a:endCxn id="31" idx="1"/>
          </p:cNvCxnSpPr>
          <p:nvPr/>
        </p:nvCxnSpPr>
        <p:spPr>
          <a:xfrm>
            <a:off x="5441417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835573" y="1049685"/>
            <a:ext cx="95821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직선 화살표 연결선 33"/>
          <p:cNvCxnSpPr>
            <a:endCxn id="33" idx="1"/>
          </p:cNvCxnSpPr>
          <p:nvPr/>
        </p:nvCxnSpPr>
        <p:spPr>
          <a:xfrm>
            <a:off x="6665196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793792" y="1242702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0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</p:spPr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주변을 </a:t>
            </a:r>
            <a:r>
              <a:rPr lang="ko-KR" altLang="en-US" dirty="0" err="1" smtClean="0"/>
              <a:t>특정값</a:t>
            </a:r>
            <a:r>
              <a:rPr lang="en-US" altLang="ko-KR" dirty="0" smtClean="0"/>
              <a:t>(ex:0)</a:t>
            </a:r>
            <a:r>
              <a:rPr lang="ko-KR" altLang="en-US" dirty="0" smtClean="0"/>
              <a:t>으로 채우는 것</a:t>
            </a:r>
            <a:endParaRPr lang="en-US" altLang="ko-KR" dirty="0" smtClean="0"/>
          </a:p>
          <a:p>
            <a:r>
              <a:rPr lang="ko-KR" altLang="en-US" dirty="0" smtClean="0"/>
              <a:t>출력 크기를 조정할 목적으로 사용 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CNN</a:t>
            </a:r>
            <a:r>
              <a:rPr lang="ko-KR" altLang="en-US" dirty="0" smtClean="0"/>
              <a:t>에서 할 수 있는 조작 </a:t>
            </a:r>
            <a:r>
              <a:rPr lang="en-US" altLang="ko-KR" dirty="0" smtClean="0"/>
              <a:t>- Padding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07807"/>
              </p:ext>
            </p:extLst>
          </p:nvPr>
        </p:nvGraphicFramePr>
        <p:xfrm>
          <a:off x="1224478" y="2589292"/>
          <a:ext cx="3038766" cy="306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461">
                  <a:extLst>
                    <a:ext uri="{9D8B030D-6E8A-4147-A177-3AD203B41FA5}">
                      <a16:colId xmlns:a16="http://schemas.microsoft.com/office/drawing/2014/main" val="2957866994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1150606726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382225380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1116269409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3553043205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2770173442"/>
                    </a:ext>
                  </a:extLst>
                </a:gridCol>
              </a:tblGrid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686592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446141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230104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29487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33770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97897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26017"/>
              </p:ext>
            </p:extLst>
          </p:nvPr>
        </p:nvGraphicFramePr>
        <p:xfrm>
          <a:off x="5564579" y="3320806"/>
          <a:ext cx="1519383" cy="1534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461">
                  <a:extLst>
                    <a:ext uri="{9D8B030D-6E8A-4147-A177-3AD203B41FA5}">
                      <a16:colId xmlns:a16="http://schemas.microsoft.com/office/drawing/2014/main" val="3142221662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2619929262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1545056018"/>
                    </a:ext>
                  </a:extLst>
                </a:gridCol>
              </a:tblGrid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727189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961038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3861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05311"/>
              </p:ext>
            </p:extLst>
          </p:nvPr>
        </p:nvGraphicFramePr>
        <p:xfrm>
          <a:off x="8385297" y="2809379"/>
          <a:ext cx="2025844" cy="2045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461">
                  <a:extLst>
                    <a:ext uri="{9D8B030D-6E8A-4147-A177-3AD203B41FA5}">
                      <a16:colId xmlns:a16="http://schemas.microsoft.com/office/drawing/2014/main" val="8964718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3790144317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923903325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3380062826"/>
                    </a:ext>
                  </a:extLst>
                </a:gridCol>
              </a:tblGrid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64144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484204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047731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6251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910848"/>
              </p:ext>
            </p:extLst>
          </p:nvPr>
        </p:nvGraphicFramePr>
        <p:xfrm>
          <a:off x="8385297" y="5455598"/>
          <a:ext cx="1012922" cy="1022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461">
                  <a:extLst>
                    <a:ext uri="{9D8B030D-6E8A-4147-A177-3AD203B41FA5}">
                      <a16:colId xmlns:a16="http://schemas.microsoft.com/office/drawing/2014/main" val="8964718"/>
                    </a:ext>
                  </a:extLst>
                </a:gridCol>
                <a:gridCol w="506461">
                  <a:extLst>
                    <a:ext uri="{9D8B030D-6E8A-4147-A177-3AD203B41FA5}">
                      <a16:colId xmlns:a16="http://schemas.microsoft.com/office/drawing/2014/main" val="3790144317"/>
                    </a:ext>
                  </a:extLst>
                </a:gridCol>
              </a:tblGrid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64144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484204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279703" y="2677148"/>
            <a:ext cx="7588331" cy="1375172"/>
            <a:chOff x="1282537" y="1330037"/>
            <a:chExt cx="7588331" cy="1375172"/>
          </a:xfrm>
        </p:grpSpPr>
        <p:sp>
          <p:nvSpPr>
            <p:cNvPr id="13" name="직사각형 12"/>
            <p:cNvSpPr/>
            <p:nvPr/>
          </p:nvSpPr>
          <p:spPr>
            <a:xfrm>
              <a:off x="1282537" y="1330037"/>
              <a:ext cx="1401949" cy="1375172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385297" y="1462267"/>
              <a:ext cx="485571" cy="511427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른쪽 화살표 15"/>
          <p:cNvSpPr/>
          <p:nvPr/>
        </p:nvSpPr>
        <p:spPr>
          <a:xfrm>
            <a:off x="7420153" y="3844502"/>
            <a:ext cx="628953" cy="4868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2728376">
            <a:off x="7499759" y="5181453"/>
            <a:ext cx="628953" cy="4868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99435" y="3569575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ko-KR" altLang="en-US" sz="6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1116" y="35059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5789" y="5585426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without padding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792130" y="3178584"/>
            <a:ext cx="7075904" cy="2793195"/>
            <a:chOff x="1792130" y="1831472"/>
            <a:chExt cx="7075904" cy="2793195"/>
          </a:xfrm>
        </p:grpSpPr>
        <p:sp>
          <p:nvSpPr>
            <p:cNvPr id="23" name="직사각형 22"/>
            <p:cNvSpPr/>
            <p:nvPr/>
          </p:nvSpPr>
          <p:spPr>
            <a:xfrm>
              <a:off x="1792130" y="1831472"/>
              <a:ext cx="1401949" cy="137517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382463" y="4113240"/>
              <a:ext cx="485571" cy="51142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70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CNN</a:t>
            </a:r>
            <a:r>
              <a:rPr lang="ko-KR" altLang="en-US" dirty="0" smtClean="0"/>
              <a:t>에서 할 수 있는 조작 </a:t>
            </a:r>
            <a:r>
              <a:rPr lang="en-US" altLang="ko-KR" dirty="0" smtClean="0"/>
              <a:t>- Stride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20667"/>
              </p:ext>
            </p:extLst>
          </p:nvPr>
        </p:nvGraphicFramePr>
        <p:xfrm>
          <a:off x="3553949" y="3259238"/>
          <a:ext cx="240263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4">
                  <a:extLst>
                    <a:ext uri="{9D8B030D-6E8A-4147-A177-3AD203B41FA5}">
                      <a16:colId xmlns:a16="http://schemas.microsoft.com/office/drawing/2014/main" val="1174043257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2730900329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1615632543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3701743284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799251190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3483180562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2933153318"/>
                    </a:ext>
                  </a:extLst>
                </a:gridCol>
              </a:tblGrid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604915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145442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537523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70375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86812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23542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6661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66825"/>
              </p:ext>
            </p:extLst>
          </p:nvPr>
        </p:nvGraphicFramePr>
        <p:xfrm>
          <a:off x="6620640" y="3990758"/>
          <a:ext cx="10286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78">
                  <a:extLst>
                    <a:ext uri="{9D8B030D-6E8A-4147-A177-3AD203B41FA5}">
                      <a16:colId xmlns:a16="http://schemas.microsoft.com/office/drawing/2014/main" val="3142221662"/>
                    </a:ext>
                  </a:extLst>
                </a:gridCol>
                <a:gridCol w="342878">
                  <a:extLst>
                    <a:ext uri="{9D8B030D-6E8A-4147-A177-3AD203B41FA5}">
                      <a16:colId xmlns:a16="http://schemas.microsoft.com/office/drawing/2014/main" val="2619929262"/>
                    </a:ext>
                  </a:extLst>
                </a:gridCol>
                <a:gridCol w="342878">
                  <a:extLst>
                    <a:ext uri="{9D8B030D-6E8A-4147-A177-3AD203B41FA5}">
                      <a16:colId xmlns:a16="http://schemas.microsoft.com/office/drawing/2014/main" val="1545056018"/>
                    </a:ext>
                  </a:extLst>
                </a:gridCol>
              </a:tblGrid>
              <a:tr h="32794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727189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961038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38612"/>
                  </a:ext>
                </a:extLst>
              </a:tr>
            </a:tbl>
          </a:graphicData>
        </a:graphic>
      </p:graphicFrame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</p:spPr>
        <p:txBody>
          <a:bodyPr/>
          <a:lstStyle/>
          <a:p>
            <a:r>
              <a:rPr lang="ko-KR" altLang="en-US" dirty="0" smtClean="0"/>
              <a:t>필터를 적용하는 위치의 간격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993916" y="4118649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ko-KR" altLang="en-US" sz="6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오른쪽 화살표 10"/>
          <p:cNvSpPr/>
          <p:nvPr/>
        </p:nvSpPr>
        <p:spPr>
          <a:xfrm rot="19643903">
            <a:off x="7732490" y="3551098"/>
            <a:ext cx="628953" cy="4868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665197">
            <a:off x="7678469" y="5083761"/>
            <a:ext cx="628953" cy="4868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88269" y="3170299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Stride:1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32345" y="5581555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Stride:2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22372"/>
              </p:ext>
            </p:extLst>
          </p:nvPr>
        </p:nvGraphicFramePr>
        <p:xfrm>
          <a:off x="8607322" y="4952470"/>
          <a:ext cx="10286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78">
                  <a:extLst>
                    <a:ext uri="{9D8B030D-6E8A-4147-A177-3AD203B41FA5}">
                      <a16:colId xmlns:a16="http://schemas.microsoft.com/office/drawing/2014/main" val="3142221662"/>
                    </a:ext>
                  </a:extLst>
                </a:gridCol>
                <a:gridCol w="342878">
                  <a:extLst>
                    <a:ext uri="{9D8B030D-6E8A-4147-A177-3AD203B41FA5}">
                      <a16:colId xmlns:a16="http://schemas.microsoft.com/office/drawing/2014/main" val="2619929262"/>
                    </a:ext>
                  </a:extLst>
                </a:gridCol>
                <a:gridCol w="342878">
                  <a:extLst>
                    <a:ext uri="{9D8B030D-6E8A-4147-A177-3AD203B41FA5}">
                      <a16:colId xmlns:a16="http://schemas.microsoft.com/office/drawing/2014/main" val="1545056018"/>
                    </a:ext>
                  </a:extLst>
                </a:gridCol>
              </a:tblGrid>
              <a:tr h="32794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727189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961038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3861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60301"/>
              </p:ext>
            </p:extLst>
          </p:nvPr>
        </p:nvGraphicFramePr>
        <p:xfrm>
          <a:off x="8570617" y="2200572"/>
          <a:ext cx="17161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4">
                  <a:extLst>
                    <a:ext uri="{9D8B030D-6E8A-4147-A177-3AD203B41FA5}">
                      <a16:colId xmlns:a16="http://schemas.microsoft.com/office/drawing/2014/main" val="2891995044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120687916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3829549075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3855189143"/>
                    </a:ext>
                  </a:extLst>
                </a:gridCol>
                <a:gridCol w="343234">
                  <a:extLst>
                    <a:ext uri="{9D8B030D-6E8A-4147-A177-3AD203B41FA5}">
                      <a16:colId xmlns:a16="http://schemas.microsoft.com/office/drawing/2014/main" val="2546637472"/>
                    </a:ext>
                  </a:extLst>
                </a:gridCol>
              </a:tblGrid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81925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250893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492636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93713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87589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14094" y="588047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Input(7x7)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5468" y="3685367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Filter(3x3)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74679" y="404019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output(5x5)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43060" y="602316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output(3x3)</a:t>
            </a:r>
            <a:endParaRPr lang="ko-KR" alt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9902" y="1811038"/>
                <a:ext cx="4881593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𝑂𝑢𝑝𝑢𝑡𝐻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𝐼𝑛𝑝𝑢𝑡𝐻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𝑃𝑎𝑑𝑑𝑖𝑛𝑔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𝐹𝑖𝑙𝑡𝑒𝑟𝐻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2" y="1811038"/>
                <a:ext cx="4881593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9902" y="2490264"/>
                <a:ext cx="5042406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𝑂𝑢𝑝𝑢𝑡𝑊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𝐼𝑛𝑝𝑢𝑡𝑊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𝑃𝑎𝑑𝑑𝑖𝑛𝑔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𝐹𝑖𝑙𝑡𝑒𝑟𝑊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2" y="2490264"/>
                <a:ext cx="5042406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914351" y="4411968"/>
                <a:ext cx="2191048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351" y="4411968"/>
                <a:ext cx="2191048" cy="553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869530" y="5915767"/>
                <a:ext cx="2191049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530" y="5915767"/>
                <a:ext cx="2191049" cy="5533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87590" y="3242807"/>
            <a:ext cx="24513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400" dirty="0" err="1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출력크기가</a:t>
            </a:r>
            <a:r>
              <a:rPr lang="ko-KR" altLang="en-US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정수가 아닌 경우</a:t>
            </a:r>
            <a: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라이브러리에 따라</a:t>
            </a:r>
            <a: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b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exception </a:t>
            </a:r>
            <a:r>
              <a:rPr lang="ko-KR" altLang="en-US" sz="14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발생할 수 있음</a:t>
            </a:r>
            <a:endParaRPr lang="ko-KR" altLang="en-US" sz="14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70281" y="3291664"/>
            <a:ext cx="957622" cy="102339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3570281" y="3108575"/>
            <a:ext cx="1325290" cy="1197320"/>
            <a:chOff x="3570281" y="3108575"/>
            <a:chExt cx="1325290" cy="1197320"/>
          </a:xfrm>
        </p:grpSpPr>
        <p:sp>
          <p:nvSpPr>
            <p:cNvPr id="31" name="직사각형 30"/>
            <p:cNvSpPr/>
            <p:nvPr/>
          </p:nvSpPr>
          <p:spPr>
            <a:xfrm>
              <a:off x="3937949" y="3282500"/>
              <a:ext cx="957622" cy="102339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3570281" y="3108575"/>
              <a:ext cx="3676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3570281" y="2983183"/>
            <a:ext cx="1652243" cy="1331876"/>
            <a:chOff x="3570281" y="2983183"/>
            <a:chExt cx="1652243" cy="1331876"/>
          </a:xfrm>
        </p:grpSpPr>
        <p:sp>
          <p:nvSpPr>
            <p:cNvPr id="32" name="직사각형 31"/>
            <p:cNvSpPr/>
            <p:nvPr/>
          </p:nvSpPr>
          <p:spPr>
            <a:xfrm>
              <a:off x="4264902" y="3291664"/>
              <a:ext cx="957622" cy="1023395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3570281" y="2983183"/>
              <a:ext cx="6946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51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일반적인 조작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초기값을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하면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가중치를 균일한 값으로 설정하면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Backward propagation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값이 똑같이 갱신</a:t>
            </a:r>
            <a:endParaRPr lang="en-US" altLang="ko-KR" dirty="0"/>
          </a:p>
          <a:p>
            <a:pPr lvl="1"/>
            <a:r>
              <a:rPr lang="ko-KR" altLang="en-US" dirty="0" smtClean="0"/>
              <a:t>학습이 제대로 이뤄지지 않게 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활성된</a:t>
            </a:r>
            <a:r>
              <a:rPr lang="ko-KR" altLang="en-US" dirty="0" smtClean="0"/>
              <a:t> 값의 히스토그램 분포</a:t>
            </a:r>
            <a:endParaRPr lang="en-US" altLang="ko-KR" dirty="0"/>
          </a:p>
          <a:p>
            <a:pPr lvl="1"/>
            <a:r>
              <a:rPr lang="en-US" altLang="ko-KR" dirty="0" smtClean="0"/>
              <a:t>0, 1</a:t>
            </a:r>
            <a:r>
              <a:rPr lang="ko-KR" altLang="en-US" dirty="0" smtClean="0"/>
              <a:t>에 집중될 경우 </a:t>
            </a:r>
            <a:r>
              <a:rPr lang="en-US" altLang="ko-KR" dirty="0" smtClean="0"/>
              <a:t>: gradient vanishing</a:t>
            </a:r>
          </a:p>
          <a:p>
            <a:pPr lvl="1"/>
            <a:r>
              <a:rPr lang="ko-KR" altLang="en-US" dirty="0" err="1" smtClean="0"/>
              <a:t>특정값에</a:t>
            </a:r>
            <a:r>
              <a:rPr lang="ko-KR" altLang="en-US" dirty="0" smtClean="0"/>
              <a:t> 집중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표현력이 제한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9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일반적인 조작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Xavier -&gt; sigmoid, </a:t>
                </a:r>
                <a:r>
                  <a:rPr lang="en-US" altLang="ko-KR" dirty="0" err="1" smtClean="0"/>
                  <a:t>tanh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이전 계층의 노드 수가 </a:t>
                </a:r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일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표준편차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 smtClean="0"/>
                  <a:t>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정규분포로 초기화</a:t>
                </a:r>
                <a:endParaRPr lang="en-US" altLang="ko-KR" dirty="0" smtClean="0"/>
              </a:p>
              <a:p>
                <a:pPr lvl="1"/>
                <a:r>
                  <a:rPr lang="en-US" altLang="ko-KR" dirty="0" err="1" smtClean="0"/>
                  <a:t>Keras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디폴트 옵션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He -&gt; </a:t>
                </a:r>
                <a:r>
                  <a:rPr lang="en-US" altLang="ko-KR" dirty="0" err="1" smtClean="0"/>
                  <a:t>ReLu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이전 계층의 노드 수가 </a:t>
                </a:r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일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표준편차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 smtClean="0"/>
                  <a:t>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정규분포로 초기화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음의 영역을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으로 처리 하므로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더 넓게 분포 시키기 위함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" t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5135" y="6109120"/>
            <a:ext cx="119529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(Convolution2D(32, (3, 3), 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='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he_normal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', activation='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35" y="5013756"/>
            <a:ext cx="73132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g</a:t>
            </a:r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lorot_normal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 : </a:t>
            </a:r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Xavior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 initialization by Gaussian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glorot_uniform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 : </a:t>
            </a:r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Xavior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 initialization by Uniform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He_normal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, </a:t>
            </a:r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he_uniform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 : </a:t>
            </a:r>
            <a:r>
              <a:rPr lang="ko-KR" altLang="en-US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케인 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he</a:t>
            </a:r>
            <a:r>
              <a:rPr lang="ko-KR" altLang="en-US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가 만든 </a:t>
            </a:r>
            <a:r>
              <a:rPr lang="en-US" altLang="ko-KR" dirty="0" err="1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ReLU</a:t>
            </a:r>
            <a:r>
              <a:rPr lang="en-US" altLang="ko-KR" dirty="0" smtClean="0">
                <a:latin typeface="Consolas" panose="020B0609020204030204" pitchFamily="49" charset="0"/>
                <a:ea typeface="나눔스퀘어" panose="020B0600000101010101" pitchFamily="50" charset="-127"/>
                <a:cs typeface="Consolas" panose="020B0609020204030204" pitchFamily="49" charset="0"/>
              </a:rPr>
              <a:t>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1731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</a:t>
            </a:r>
            <a:r>
              <a:rPr lang="ko-KR" altLang="en-US" dirty="0" smtClean="0"/>
              <a:t>일반적인 조작 </a:t>
            </a:r>
            <a:r>
              <a:rPr lang="en-US" altLang="ko-KR" dirty="0" smtClean="0"/>
              <a:t>- dropout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뉴런을 임의로 삭제하면서 학습</a:t>
            </a:r>
            <a:endParaRPr lang="en-US" altLang="ko-KR" dirty="0" smtClean="0"/>
          </a:p>
          <a:p>
            <a:r>
              <a:rPr lang="en-US" altLang="ko-KR" dirty="0" smtClean="0"/>
              <a:t>Train </a:t>
            </a:r>
            <a:r>
              <a:rPr lang="ko-KR" altLang="en-US" dirty="0" smtClean="0"/>
              <a:t>단계에서 삭제할 뉴런 무작위로 선택</a:t>
            </a:r>
            <a:endParaRPr lang="en-US" altLang="ko-KR" dirty="0"/>
          </a:p>
          <a:p>
            <a:r>
              <a:rPr lang="en-US" altLang="ko-KR" dirty="0" smtClean="0"/>
              <a:t>Test </a:t>
            </a:r>
            <a:r>
              <a:rPr lang="ko-KR" altLang="en-US" dirty="0" smtClean="0"/>
              <a:t>단계에서는 </a:t>
            </a:r>
            <a:r>
              <a:rPr lang="en-US" altLang="ko-KR" dirty="0" smtClean="0"/>
              <a:t>Train </a:t>
            </a:r>
            <a:r>
              <a:rPr lang="ko-KR" altLang="en-US" dirty="0" smtClean="0"/>
              <a:t>때 삭제한 비율을 가중치에 곱해서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9913" t="44478" r="30931" b="29964"/>
          <a:stretch/>
        </p:blipFill>
        <p:spPr>
          <a:xfrm>
            <a:off x="2643049" y="2952943"/>
            <a:ext cx="6434770" cy="35255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8636" t="41195" r="29481" b="31065"/>
          <a:stretch/>
        </p:blipFill>
        <p:spPr>
          <a:xfrm>
            <a:off x="2643049" y="2829403"/>
            <a:ext cx="6710426" cy="36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대표적인 </a:t>
            </a:r>
            <a:r>
              <a:rPr lang="en-US" altLang="ko-KR" dirty="0" smtClean="0"/>
              <a:t>CNN - </a:t>
            </a:r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ILSVRC(ImageNet Large-Scale Visual Recognition Challenge) </a:t>
            </a:r>
          </a:p>
          <a:p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5122" name="Picture 2" descr="alexn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" y="2253019"/>
            <a:ext cx="11952933" cy="41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2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대표적인 </a:t>
            </a:r>
            <a:r>
              <a:rPr lang="en-US" altLang="ko-KR" dirty="0" smtClean="0"/>
              <a:t>CNN - </a:t>
            </a:r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레이어가 깊다고 성능이 좋아지는 것은 아님</a:t>
            </a:r>
            <a:endParaRPr lang="en-US" altLang="ko-KR" dirty="0" smtClean="0"/>
          </a:p>
          <a:p>
            <a:r>
              <a:rPr lang="en-US" altLang="ko-KR" dirty="0" smtClean="0"/>
              <a:t>LRN(Local Response Normalization)</a:t>
            </a:r>
          </a:p>
          <a:p>
            <a:pPr lvl="1"/>
            <a:r>
              <a:rPr lang="ko-KR" altLang="en-US" dirty="0" smtClean="0"/>
              <a:t>지금은 성능상 큰 이점이 없어 사용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Data augmentation </a:t>
            </a:r>
          </a:p>
          <a:p>
            <a:pPr lvl="1"/>
            <a:r>
              <a:rPr lang="en-US" altLang="ko-KR" dirty="0" smtClean="0"/>
              <a:t>Crop, Flip, </a:t>
            </a:r>
            <a:r>
              <a:rPr lang="en-US" altLang="ko-KR" dirty="0"/>
              <a:t>C</a:t>
            </a:r>
            <a:r>
              <a:rPr lang="en-US" altLang="ko-KR" dirty="0" smtClean="0"/>
              <a:t>olor variation </a:t>
            </a:r>
            <a:r>
              <a:rPr lang="ko-KR" altLang="en-US" dirty="0" smtClean="0"/>
              <a:t>을 통해 데이터 뻥튀기 </a:t>
            </a:r>
            <a:r>
              <a:rPr lang="en-US" altLang="ko-KR" dirty="0" smtClean="0"/>
              <a:t>( label preserving )</a:t>
            </a:r>
          </a:p>
          <a:p>
            <a:r>
              <a:rPr lang="en-US" altLang="ko-KR" dirty="0" smtClean="0"/>
              <a:t>Dropout</a:t>
            </a:r>
          </a:p>
          <a:p>
            <a:pPr lvl="1"/>
            <a:r>
              <a:rPr lang="en-US" altLang="ko-KR" dirty="0" smtClean="0"/>
              <a:t>Output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를 곱함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3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대표적인 </a:t>
            </a:r>
            <a:r>
              <a:rPr lang="en-US" altLang="ko-KR" dirty="0" smtClean="0"/>
              <a:t>CNN - VGG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ILSVRC </a:t>
            </a:r>
            <a:r>
              <a:rPr lang="en-US" altLang="ko-KR" dirty="0"/>
              <a:t>2014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작은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필터를 깊게 해서 좋은 성적을 낸 예</a:t>
            </a:r>
            <a:endParaRPr lang="en-US" altLang="ko-KR" dirty="0" smtClean="0"/>
          </a:p>
        </p:txBody>
      </p:sp>
      <p:pic>
        <p:nvPicPr>
          <p:cNvPr id="1229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t="1922" r="4202" b="6356"/>
          <a:stretch/>
        </p:blipFill>
        <p:spPr bwMode="auto">
          <a:xfrm>
            <a:off x="431012" y="2222338"/>
            <a:ext cx="6945947" cy="43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90865" y="2384385"/>
            <a:ext cx="6877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VGG 16, VGG 19</a:t>
            </a:r>
            <a:r>
              <a:rPr lang="ko-KR" altLang="en-US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많이 사용</a:t>
            </a:r>
            <a:endParaRPr lang="en-US" altLang="ko-KR" sz="3200" dirty="0" smtClean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3x3 </a:t>
            </a:r>
            <a:r>
              <a:rPr lang="en-US" altLang="ko-KR" sz="3200" dirty="0" err="1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</a:t>
            </a:r>
            <a:r>
              <a:rPr lang="en-US" altLang="ko-KR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stride 1, padding 1</a:t>
            </a:r>
          </a:p>
          <a:p>
            <a:r>
              <a:rPr lang="ko-KR" altLang="en-US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메모리 크기가 크고</a:t>
            </a:r>
            <a:r>
              <a:rPr lang="en-US" altLang="ko-KR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연산 수행</a:t>
            </a:r>
          </a:p>
        </p:txBody>
      </p:sp>
    </p:spTree>
    <p:extLst>
      <p:ext uri="{BB962C8B-B14F-4D97-AF65-F5344CB8AC3E}">
        <p14:creationId xmlns:p14="http://schemas.microsoft.com/office/powerpoint/2010/main" val="40992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pic>
        <p:nvPicPr>
          <p:cNvPr id="1026" name="Picture 2" descr="https://mimgnews.pstatic.net/image/404/2013/07/08/24133657_59_20130708192304.jpg?type=w5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493592"/>
            <a:ext cx="49530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©ì ì¼êµ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5"/>
          <a:stretch/>
        </p:blipFill>
        <p:spPr bwMode="auto">
          <a:xfrm>
            <a:off x="8629774" y="4960871"/>
            <a:ext cx="2009198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content-icn1-1.xx.fbcdn.net/v/t1.0-1/c0.0.454.454a/527016_499021583525593_732357164_n.jpg?_nc_cat=107&amp;_nc_ht=scontent-icn1-1.xx&amp;oh=32da5ddb7dcae4f7394d5c642e8b1ba6&amp;oe=5CC259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1668" r="3707"/>
          <a:stretch/>
        </p:blipFill>
        <p:spPr bwMode="auto">
          <a:xfrm>
            <a:off x="9896017" y="2827016"/>
            <a:ext cx="1960059" cy="204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´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89" y="4467878"/>
            <a:ext cx="1863502" cy="22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í¸ë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" y="2719965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µ¬ë 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97" y="1022936"/>
            <a:ext cx="2190894" cy="16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5686" r="8202" b="12852"/>
          <a:stretch/>
        </p:blipFill>
        <p:spPr>
          <a:xfrm>
            <a:off x="8687048" y="953381"/>
            <a:ext cx="2568531" cy="171396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054699" y="2511170"/>
            <a:ext cx="693336" cy="120580"/>
          </a:xfrm>
          <a:prstGeom prst="line">
            <a:avLst/>
          </a:prstGeom>
          <a:ln w="22225">
            <a:solidFill>
              <a:srgbClr val="0000FF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80009" y="3204326"/>
            <a:ext cx="1758461" cy="1005695"/>
          </a:xfrm>
          <a:prstGeom prst="line">
            <a:avLst/>
          </a:prstGeom>
          <a:ln w="22225">
            <a:solidFill>
              <a:srgbClr val="0000FF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305908" y="5275385"/>
            <a:ext cx="2200589" cy="844061"/>
          </a:xfrm>
          <a:prstGeom prst="line">
            <a:avLst/>
          </a:prstGeom>
          <a:ln w="22225">
            <a:solidFill>
              <a:srgbClr val="0000FF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6613490" y="1076923"/>
            <a:ext cx="2200589" cy="844061"/>
          </a:xfrm>
          <a:prstGeom prst="line">
            <a:avLst/>
          </a:prstGeom>
          <a:ln w="22225">
            <a:solidFill>
              <a:srgbClr val="0000FF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165071" y="3707174"/>
            <a:ext cx="1953619" cy="58088"/>
          </a:xfrm>
          <a:prstGeom prst="line">
            <a:avLst/>
          </a:prstGeom>
          <a:ln w="22225">
            <a:solidFill>
              <a:srgbClr val="0000FF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257449" y="4282402"/>
            <a:ext cx="1188002" cy="852306"/>
          </a:xfrm>
          <a:prstGeom prst="line">
            <a:avLst/>
          </a:prstGeom>
          <a:ln w="22225">
            <a:solidFill>
              <a:srgbClr val="0000FF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561555" y="2294280"/>
            <a:ext cx="3079261" cy="2666591"/>
            <a:chOff x="4719173" y="2778900"/>
            <a:chExt cx="2164942" cy="187480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88"/>
            <a:stretch/>
          </p:blipFill>
          <p:spPr>
            <a:xfrm>
              <a:off x="4719173" y="2778900"/>
              <a:ext cx="1856093" cy="1874805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363203" y="3044097"/>
              <a:ext cx="520912" cy="1103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 smtClean="0">
                  <a:solidFill>
                    <a:srgbClr val="FF0000"/>
                  </a:solidFill>
                </a:rPr>
                <a:t>?</a:t>
              </a:r>
              <a:endParaRPr lang="ko-KR" altLang="en-US" sz="9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2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구글에서 개</a:t>
            </a:r>
            <a:r>
              <a:rPr lang="en-US" altLang="ko-KR" dirty="0" smtClean="0"/>
              <a:t>( 0 ) &amp; </a:t>
            </a:r>
            <a:r>
              <a:rPr lang="ko-KR" altLang="en-US" dirty="0" smtClean="0"/>
              <a:t>고양이 </a:t>
            </a:r>
            <a:r>
              <a:rPr lang="en-US" altLang="ko-KR" dirty="0" smtClean="0"/>
              <a:t>( 1 )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크롤링</a:t>
            </a:r>
            <a:endParaRPr lang="en-US" altLang="ko-KR" dirty="0" smtClean="0"/>
          </a:p>
          <a:p>
            <a:r>
              <a:rPr lang="en-US" altLang="ko-KR" dirty="0" smtClean="0"/>
              <a:t>300x300</a:t>
            </a:r>
            <a:r>
              <a:rPr lang="ko-KR" altLang="en-US" dirty="0" smtClean="0"/>
              <a:t>으로 크기 맞춘 후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r>
              <a:rPr lang="en-US" altLang="ko-KR" dirty="0" smtClean="0"/>
              <a:t>Train 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개</a:t>
            </a:r>
            <a:r>
              <a:rPr lang="en-US" altLang="ko-KR" dirty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일부는 </a:t>
            </a:r>
            <a:r>
              <a:rPr lang="en-US" altLang="ko-KR" dirty="0" smtClean="0"/>
              <a:t>validation )</a:t>
            </a:r>
          </a:p>
          <a:p>
            <a:r>
              <a:rPr lang="en-US" altLang="ko-KR" dirty="0" smtClean="0"/>
              <a:t>Test 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81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006707" y="2172824"/>
            <a:ext cx="1015347" cy="1015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– CNN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135" y="3616130"/>
            <a:ext cx="11952933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model = Sequential()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(Convolution2D(32, (3,3), activation='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=(LEV,WIDTH,HEIGHT)))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(MaxPooling2D(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pool_size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=(2,2)))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(Convolution2D(32, (3,3), activation='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(MaxPooling2D(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pool_size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=(2,2)))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(Dropout(0.25))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(Flatten())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(Dense(128, activation='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(Dropout(0.5))</a:t>
            </a: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(Dense(2, activation='</a:t>
            </a:r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382922" y="1986888"/>
            <a:ext cx="829374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en-US" altLang="ko-KR" sz="1600" b="1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1338" y="1986888"/>
            <a:ext cx="884241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2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>
            <a:endCxn id="7" idx="1"/>
          </p:cNvCxnSpPr>
          <p:nvPr/>
        </p:nvCxnSpPr>
        <p:spPr>
          <a:xfrm>
            <a:off x="3096887" y="2582383"/>
            <a:ext cx="2860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8" idx="1"/>
          </p:cNvCxnSpPr>
          <p:nvPr/>
        </p:nvCxnSpPr>
        <p:spPr>
          <a:xfrm>
            <a:off x="4218321" y="2577563"/>
            <a:ext cx="143017" cy="48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388596" y="1986888"/>
            <a:ext cx="804343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en-US" altLang="ko-KR" sz="1600" b="1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5245579" y="2577563"/>
            <a:ext cx="143017" cy="48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495302" y="2005530"/>
            <a:ext cx="768119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affine</a:t>
            </a:r>
            <a:endParaRPr lang="ko-KR" altLang="en-US" sz="12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20247" y="2005530"/>
            <a:ext cx="932502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</a:t>
            </a:r>
            <a:b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직선 화살표 연결선 14"/>
          <p:cNvCxnSpPr>
            <a:endCxn id="13" idx="1"/>
          </p:cNvCxnSpPr>
          <p:nvPr/>
        </p:nvCxnSpPr>
        <p:spPr>
          <a:xfrm>
            <a:off x="8302827" y="2601025"/>
            <a:ext cx="1924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4" idx="1"/>
          </p:cNvCxnSpPr>
          <p:nvPr/>
        </p:nvCxnSpPr>
        <p:spPr>
          <a:xfrm>
            <a:off x="9277229" y="2596205"/>
            <a:ext cx="143018" cy="48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352749" y="2601025"/>
            <a:ext cx="721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412358" y="1977248"/>
            <a:ext cx="901811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2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192736" y="2572743"/>
            <a:ext cx="1964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314170" y="2567923"/>
            <a:ext cx="143017" cy="48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477766" y="2000710"/>
            <a:ext cx="804343" cy="11909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affine</a:t>
            </a:r>
            <a:endParaRPr lang="ko-KR" altLang="en-US" sz="1200" b="1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54307" y="2020424"/>
            <a:ext cx="1015347" cy="1015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701907" y="1868024"/>
            <a:ext cx="1015347" cy="1015347"/>
          </a:xfrm>
          <a:prstGeom prst="rect">
            <a:avLst/>
          </a:prstGeom>
          <a:solidFill>
            <a:srgbClr val="FFE5E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73626" y="21910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300x300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학습시키기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136" y="5893677"/>
            <a:ext cx="1195293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model.compile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(loss='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categorical_crossentropy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',  optimizer='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adam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', metrics=['accuracy'])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istory =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X_train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Y_train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validation_split</a:t>
            </a:r>
            <a:r>
              <a:rPr lang="en-US" altLang="ko-K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=0.1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batch_size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=32,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nb_epoch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=10, verbose=1)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6287" t="28845" r="28013" b="41195"/>
          <a:stretch/>
        </p:blipFill>
        <p:spPr>
          <a:xfrm>
            <a:off x="1021586" y="1830454"/>
            <a:ext cx="9242386" cy="37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학습시키기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136" y="4416349"/>
            <a:ext cx="11952933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history.history.keys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history.history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'])</a:t>
            </a: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history.history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val_acc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'])</a:t>
            </a: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('model accuracy')</a:t>
            </a: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('accuracy')</a:t>
            </a: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('epoch')</a:t>
            </a: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(['train', 'test'],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='upper left')</a:t>
            </a:r>
          </a:p>
          <a:p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75" y="1445823"/>
            <a:ext cx="3980078" cy="27984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10" y="1367354"/>
            <a:ext cx="3967506" cy="28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6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모델 </a:t>
            </a:r>
            <a:r>
              <a:rPr lang="ko-KR" altLang="en-US" dirty="0" err="1" smtClean="0"/>
              <a:t>학습결과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0" y="3191666"/>
            <a:ext cx="5387472" cy="3286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52" y="1150623"/>
            <a:ext cx="5056166" cy="2663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769" y="3814512"/>
            <a:ext cx="5006549" cy="2663940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66" y="1150623"/>
            <a:ext cx="1813599" cy="1571314"/>
          </a:xfrm>
        </p:spPr>
      </p:pic>
      <p:sp>
        <p:nvSpPr>
          <p:cNvPr id="10" name="TextBox 9"/>
          <p:cNvSpPr txBox="1"/>
          <p:nvPr/>
        </p:nvSpPr>
        <p:spPr>
          <a:xfrm>
            <a:off x="3061521" y="2575167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ko-KR" altLang="en-US" sz="6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136" y="4869198"/>
            <a:ext cx="1195293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학습된 모델과 똑같이 쌓아 올린 후 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ko-KR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가져옴</a:t>
            </a:r>
            <a:endParaRPr lang="en-US" altLang="ko-K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model.load_weights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('cnn_cat_dog-origin.h5') 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model.predict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testImg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136" y="5924894"/>
            <a:ext cx="1195293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Activation map </a:t>
            </a:r>
            <a:r>
              <a:rPr lang="ko-KR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시각화</a:t>
            </a:r>
            <a:endParaRPr lang="en-US" altLang="ko-K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https://github.com/gabrielpierobon/cnnshapes/blob/master/README.md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39" y="547027"/>
            <a:ext cx="4089302" cy="4900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</p:spPr>
        <p:txBody>
          <a:bodyPr/>
          <a:lstStyle/>
          <a:p>
            <a:r>
              <a:rPr lang="ko-KR" altLang="en-US" smtClean="0"/>
              <a:t>소희는 고양이 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7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</p:spPr>
        <p:txBody>
          <a:bodyPr/>
          <a:lstStyle/>
          <a:p>
            <a:r>
              <a:rPr lang="en-US" altLang="ko-KR" dirty="0" smtClean="0"/>
              <a:t>Activation Map Visualization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33474"/>
          <a:stretch/>
        </p:blipFill>
        <p:spPr>
          <a:xfrm>
            <a:off x="890739" y="1599888"/>
            <a:ext cx="4658708" cy="51463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7241"/>
          <a:stretch/>
        </p:blipFill>
        <p:spPr>
          <a:xfrm>
            <a:off x="6325049" y="1524150"/>
            <a:ext cx="4750756" cy="2584182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4251458" y="3923816"/>
            <a:ext cx="393539" cy="4539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5667468" y="4143736"/>
            <a:ext cx="393539" cy="4539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39" y="4194349"/>
            <a:ext cx="4786648" cy="2547732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10461370" y="3946069"/>
            <a:ext cx="393539" cy="4539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6413" t="62485" r="47793" b="16379"/>
          <a:stretch/>
        </p:blipFill>
        <p:spPr>
          <a:xfrm>
            <a:off x="6179224" y="3677379"/>
            <a:ext cx="5660632" cy="28010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6413" t="54864" r="57954" b="19516"/>
          <a:stretch/>
        </p:blipFill>
        <p:spPr>
          <a:xfrm>
            <a:off x="1204844" y="2066620"/>
            <a:ext cx="3977270" cy="4073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6793" t="62380" r="46875" b="16112"/>
          <a:stretch/>
        </p:blipFill>
        <p:spPr>
          <a:xfrm>
            <a:off x="6179224" y="718515"/>
            <a:ext cx="5796248" cy="2958864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115137" y="1125415"/>
            <a:ext cx="11952933" cy="5353037"/>
          </a:xfrm>
        </p:spPr>
        <p:txBody>
          <a:bodyPr/>
          <a:lstStyle/>
          <a:p>
            <a:r>
              <a:rPr lang="ko-KR" altLang="en-US" dirty="0" err="1" smtClean="0"/>
              <a:t>천정명은</a:t>
            </a:r>
            <a:r>
              <a:rPr lang="ko-KR" altLang="en-US" dirty="0" smtClean="0"/>
              <a:t> 강아지 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7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0614" y="2534697"/>
            <a:ext cx="3190772" cy="1788606"/>
          </a:xfrm>
        </p:spPr>
        <p:txBody>
          <a:bodyPr/>
          <a:lstStyle/>
          <a:p>
            <a:pPr algn="ctr"/>
            <a:r>
              <a:rPr lang="en-US" altLang="ko-KR" sz="11500" dirty="0" err="1" smtClean="0"/>
              <a:t>QnA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6173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CNN</a:t>
            </a:r>
            <a:r>
              <a:rPr lang="ko-KR" altLang="en-US" dirty="0" smtClean="0"/>
              <a:t>이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Convolutional (Neural) Networks</a:t>
            </a:r>
          </a:p>
          <a:p>
            <a:r>
              <a:rPr lang="ko-KR" altLang="en-US" dirty="0" smtClean="0"/>
              <a:t>정해진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격자 형태로 배열된 자료를 처리하는 데 특화된 신경망</a:t>
            </a:r>
            <a:endParaRPr lang="en-US" altLang="ko-KR" dirty="0" smtClean="0"/>
          </a:p>
          <a:p>
            <a:r>
              <a:rPr lang="ko-KR" altLang="en-US" dirty="0" smtClean="0"/>
              <a:t>적어도 하나의 층에서 일반 행렬 곱셈 대신 </a:t>
            </a:r>
            <a:r>
              <a:rPr lang="ko-KR" altLang="en-US" dirty="0" err="1" smtClean="0"/>
              <a:t>합성곱을</a:t>
            </a:r>
            <a:r>
              <a:rPr lang="ko-KR" altLang="en-US" dirty="0" smtClean="0"/>
              <a:t> 사용하는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rot="631699">
            <a:off x="1889410" y="1640467"/>
            <a:ext cx="4832681" cy="2110534"/>
          </a:xfrm>
          <a:custGeom>
            <a:avLst/>
            <a:gdLst>
              <a:gd name="connsiteX0" fmla="*/ 0 w 4451420"/>
              <a:gd name="connsiteY0" fmla="*/ 1631971 h 1631971"/>
              <a:gd name="connsiteX1" fmla="*/ 1245996 w 4451420"/>
              <a:gd name="connsiteY1" fmla="*/ 54380 h 1631971"/>
              <a:gd name="connsiteX2" fmla="*/ 4451420 w 4451420"/>
              <a:gd name="connsiteY2" fmla="*/ 335734 h 1631971"/>
              <a:gd name="connsiteX3" fmla="*/ 4451420 w 4451420"/>
              <a:gd name="connsiteY3" fmla="*/ 335734 h 1631971"/>
              <a:gd name="connsiteX0" fmla="*/ 0 w 4451420"/>
              <a:gd name="connsiteY0" fmla="*/ 2113679 h 2113679"/>
              <a:gd name="connsiteX1" fmla="*/ 1306053 w 4451420"/>
              <a:gd name="connsiteY1" fmla="*/ 34346 h 2113679"/>
              <a:gd name="connsiteX2" fmla="*/ 4451420 w 4451420"/>
              <a:gd name="connsiteY2" fmla="*/ 817442 h 2113679"/>
              <a:gd name="connsiteX3" fmla="*/ 4451420 w 4451420"/>
              <a:gd name="connsiteY3" fmla="*/ 817442 h 2113679"/>
              <a:gd name="connsiteX0" fmla="*/ 0 w 4832681"/>
              <a:gd name="connsiteY0" fmla="*/ 2110534 h 2110534"/>
              <a:gd name="connsiteX1" fmla="*/ 1306053 w 4832681"/>
              <a:gd name="connsiteY1" fmla="*/ 31201 h 2110534"/>
              <a:gd name="connsiteX2" fmla="*/ 4451420 w 4832681"/>
              <a:gd name="connsiteY2" fmla="*/ 814297 h 2110534"/>
              <a:gd name="connsiteX3" fmla="*/ 4832681 w 4832681"/>
              <a:gd name="connsiteY3" fmla="*/ 171097 h 211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681" h="2110534">
                <a:moveTo>
                  <a:pt x="0" y="2110534"/>
                </a:moveTo>
                <a:cubicBezTo>
                  <a:pt x="252046" y="1429758"/>
                  <a:pt x="564150" y="247240"/>
                  <a:pt x="1306053" y="31201"/>
                </a:cubicBezTo>
                <a:cubicBezTo>
                  <a:pt x="2047956" y="-184838"/>
                  <a:pt x="3863649" y="790981"/>
                  <a:pt x="4451420" y="814297"/>
                </a:cubicBezTo>
                <a:cubicBezTo>
                  <a:pt x="5039191" y="837613"/>
                  <a:pt x="4705594" y="385497"/>
                  <a:pt x="4832681" y="171097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CNN</a:t>
            </a:r>
            <a:r>
              <a:rPr lang="ko-KR" altLang="en-US" dirty="0" smtClean="0"/>
              <a:t>이 뭐지</a:t>
            </a:r>
            <a:r>
              <a:rPr lang="en-US" altLang="ko-KR" dirty="0" smtClean="0"/>
              <a:t>? –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ì°ì£¼ì 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53" b="87765" l="28938" r="70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41"/>
          <a:stretch/>
        </p:blipFill>
        <p:spPr bwMode="auto">
          <a:xfrm rot="2630939">
            <a:off x="-145162" y="2311142"/>
            <a:ext cx="2703481" cy="269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098315" y="5276638"/>
            <a:ext cx="1357362" cy="1152352"/>
            <a:chOff x="2737149" y="4656918"/>
            <a:chExt cx="1357362" cy="11523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25671" y="4468396"/>
              <a:ext cx="980317" cy="1357362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3054699" y="5188011"/>
              <a:ext cx="720660" cy="621259"/>
            </a:xfrm>
            <a:prstGeom prst="triangle">
              <a:avLst/>
            </a:prstGeom>
            <a:solidFill>
              <a:schemeClr val="tx1"/>
            </a:solidFill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5716" y="3043416"/>
            <a:ext cx="2539716" cy="2308324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Detect(1) = 10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Detect(2) = 60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Detect(3) = 80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Detect(4) = 90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Detect(5) = 100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Detect(6) = 80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Detect(n) = x 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69954" y="2592950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26134" y="1951054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68275" y="1602148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31206" y="1463149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24281" y="1424636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048954" y="1577036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703769" y="1920351"/>
            <a:ext cx="102784" cy="1027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96573" y="2674084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Detect(t) = Height</a:t>
            </a:r>
            <a:endParaRPr lang="ko-KR" altLang="en-US" b="1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97671"/>
              </p:ext>
            </p:extLst>
          </p:nvPr>
        </p:nvGraphicFramePr>
        <p:xfrm>
          <a:off x="5957834" y="3043416"/>
          <a:ext cx="40460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40">
                  <a:extLst>
                    <a:ext uri="{9D8B030D-6E8A-4147-A177-3AD203B41FA5}">
                      <a16:colId xmlns:a16="http://schemas.microsoft.com/office/drawing/2014/main" val="4105084566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374408486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147175429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2501486084"/>
                    </a:ext>
                  </a:extLst>
                </a:gridCol>
                <a:gridCol w="585935">
                  <a:extLst>
                    <a:ext uri="{9D8B030D-6E8A-4147-A177-3AD203B41FA5}">
                      <a16:colId xmlns:a16="http://schemas.microsoft.com/office/drawing/2014/main" val="2579712198"/>
                    </a:ext>
                  </a:extLst>
                </a:gridCol>
                <a:gridCol w="572756">
                  <a:extLst>
                    <a:ext uri="{9D8B030D-6E8A-4147-A177-3AD203B41FA5}">
                      <a16:colId xmlns:a16="http://schemas.microsoft.com/office/drawing/2014/main" val="411642875"/>
                    </a:ext>
                  </a:extLst>
                </a:gridCol>
                <a:gridCol w="189988">
                  <a:extLst>
                    <a:ext uri="{9D8B030D-6E8A-4147-A177-3AD203B41FA5}">
                      <a16:colId xmlns:a16="http://schemas.microsoft.com/office/drawing/2014/main" val="117906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2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1053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92868"/>
              </p:ext>
            </p:extLst>
          </p:nvPr>
        </p:nvGraphicFramePr>
        <p:xfrm>
          <a:off x="6601745" y="4323820"/>
          <a:ext cx="2023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40">
                  <a:extLst>
                    <a:ext uri="{9D8B030D-6E8A-4147-A177-3AD203B41FA5}">
                      <a16:colId xmlns:a16="http://schemas.microsoft.com/office/drawing/2014/main" val="4105084566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374408486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147175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623608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332983" y="4311188"/>
            <a:ext cx="13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Weight(a)</a:t>
            </a:r>
            <a:endParaRPr lang="ko-KR" altLang="en-US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631594"/>
              </p:ext>
            </p:extLst>
          </p:nvPr>
        </p:nvGraphicFramePr>
        <p:xfrm>
          <a:off x="5957833" y="5180078"/>
          <a:ext cx="40460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40">
                  <a:extLst>
                    <a:ext uri="{9D8B030D-6E8A-4147-A177-3AD203B41FA5}">
                      <a16:colId xmlns:a16="http://schemas.microsoft.com/office/drawing/2014/main" val="4105084566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374408486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147175429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2501486084"/>
                    </a:ext>
                  </a:extLst>
                </a:gridCol>
                <a:gridCol w="585935">
                  <a:extLst>
                    <a:ext uri="{9D8B030D-6E8A-4147-A177-3AD203B41FA5}">
                      <a16:colId xmlns:a16="http://schemas.microsoft.com/office/drawing/2014/main" val="2579712198"/>
                    </a:ext>
                  </a:extLst>
                </a:gridCol>
                <a:gridCol w="572756">
                  <a:extLst>
                    <a:ext uri="{9D8B030D-6E8A-4147-A177-3AD203B41FA5}">
                      <a16:colId xmlns:a16="http://schemas.microsoft.com/office/drawing/2014/main" val="411642875"/>
                    </a:ext>
                  </a:extLst>
                </a:gridCol>
                <a:gridCol w="189988">
                  <a:extLst>
                    <a:ext uri="{9D8B030D-6E8A-4147-A177-3AD203B41FA5}">
                      <a16:colId xmlns:a16="http://schemas.microsoft.com/office/drawing/2014/main" val="117906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2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10530"/>
                  </a:ext>
                </a:extLst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6601745" y="3788768"/>
            <a:ext cx="5233254" cy="2151910"/>
            <a:chOff x="6601745" y="3781386"/>
            <a:chExt cx="5233254" cy="2151910"/>
          </a:xfrm>
        </p:grpSpPr>
        <p:cxnSp>
          <p:nvCxnSpPr>
            <p:cNvPr id="56" name="직선 연결선 55"/>
            <p:cNvCxnSpPr>
              <a:endCxn id="26" idx="2"/>
            </p:cNvCxnSpPr>
            <p:nvPr/>
          </p:nvCxnSpPr>
          <p:spPr>
            <a:xfrm flipV="1">
              <a:off x="6601745" y="3785096"/>
              <a:ext cx="1379108" cy="535839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8624765" y="3781386"/>
              <a:ext cx="1147856" cy="539549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7649022" y="4696098"/>
              <a:ext cx="1334204" cy="468451"/>
            </a:xfrm>
            <a:prstGeom prst="line">
              <a:avLst/>
            </a:prstGeom>
            <a:ln w="15875">
              <a:solidFill>
                <a:srgbClr val="C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8732868" y="4763741"/>
              <a:ext cx="3102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90*0.3+100*0.4+80*0.3 = 91</a:t>
              </a:r>
              <a:endPara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712710" y="556396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91</a:t>
              </a:r>
              <a:endPara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03680"/>
              </p:ext>
            </p:extLst>
          </p:nvPr>
        </p:nvGraphicFramePr>
        <p:xfrm>
          <a:off x="5957833" y="5180078"/>
          <a:ext cx="40460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40">
                  <a:extLst>
                    <a:ext uri="{9D8B030D-6E8A-4147-A177-3AD203B41FA5}">
                      <a16:colId xmlns:a16="http://schemas.microsoft.com/office/drawing/2014/main" val="4105084566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374408486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1471754290"/>
                    </a:ext>
                  </a:extLst>
                </a:gridCol>
                <a:gridCol w="674340">
                  <a:extLst>
                    <a:ext uri="{9D8B030D-6E8A-4147-A177-3AD203B41FA5}">
                      <a16:colId xmlns:a16="http://schemas.microsoft.com/office/drawing/2014/main" val="2501486084"/>
                    </a:ext>
                  </a:extLst>
                </a:gridCol>
                <a:gridCol w="585935">
                  <a:extLst>
                    <a:ext uri="{9D8B030D-6E8A-4147-A177-3AD203B41FA5}">
                      <a16:colId xmlns:a16="http://schemas.microsoft.com/office/drawing/2014/main" val="2579712198"/>
                    </a:ext>
                  </a:extLst>
                </a:gridCol>
                <a:gridCol w="572756">
                  <a:extLst>
                    <a:ext uri="{9D8B030D-6E8A-4147-A177-3AD203B41FA5}">
                      <a16:colId xmlns:a16="http://schemas.microsoft.com/office/drawing/2014/main" val="411642875"/>
                    </a:ext>
                  </a:extLst>
                </a:gridCol>
                <a:gridCol w="189988">
                  <a:extLst>
                    <a:ext uri="{9D8B030D-6E8A-4147-A177-3AD203B41FA5}">
                      <a16:colId xmlns:a16="http://schemas.microsoft.com/office/drawing/2014/main" val="117906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2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10530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4415998" y="5536406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Position(t)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050042" y="1067648"/>
                <a:ext cx="60750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𝐷𝑒𝑡𝑒𝑐𝑡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42" y="1067648"/>
                <a:ext cx="607506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0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16" y="1659557"/>
            <a:ext cx="5730737" cy="48955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CNN</a:t>
            </a:r>
            <a:r>
              <a:rPr lang="ko-KR" altLang="en-US" dirty="0" smtClean="0"/>
              <a:t>이 뭐지</a:t>
            </a:r>
            <a:r>
              <a:rPr lang="en-US" altLang="ko-KR" dirty="0" smtClean="0"/>
              <a:t>? –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925856" y="1093550"/>
            <a:ext cx="7872661" cy="750673"/>
            <a:chOff x="1925856" y="1093550"/>
            <a:chExt cx="7872661" cy="750673"/>
          </a:xfrm>
        </p:grpSpPr>
        <p:sp>
          <p:nvSpPr>
            <p:cNvPr id="18" name="TextBox 17"/>
            <p:cNvSpPr txBox="1"/>
            <p:nvPr/>
          </p:nvSpPr>
          <p:spPr>
            <a:xfrm>
              <a:off x="1925856" y="1106920"/>
              <a:ext cx="1272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Detect(t)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67539" y="1474891"/>
              <a:ext cx="131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Weight(a)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266103" y="1093550"/>
              <a:ext cx="1532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Position(t)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98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1072355" y="1828800"/>
            <a:ext cx="2762450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56660"/>
              </p:ext>
            </p:extLst>
          </p:nvPr>
        </p:nvGraphicFramePr>
        <p:xfrm>
          <a:off x="668087" y="1503197"/>
          <a:ext cx="356703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37">
                  <a:extLst>
                    <a:ext uri="{9D8B030D-6E8A-4147-A177-3AD203B41FA5}">
                      <a16:colId xmlns:a16="http://schemas.microsoft.com/office/drawing/2014/main" val="3422124959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1202526202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202020326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839383174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2788466811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1081318909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819801761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1485979606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841934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10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37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20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29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468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800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51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21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039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019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48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494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932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1112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947577"/>
              </p:ext>
            </p:extLst>
          </p:nvPr>
        </p:nvGraphicFramePr>
        <p:xfrm>
          <a:off x="4850668" y="2427222"/>
          <a:ext cx="1346466" cy="121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822">
                  <a:extLst>
                    <a:ext uri="{9D8B030D-6E8A-4147-A177-3AD203B41FA5}">
                      <a16:colId xmlns:a16="http://schemas.microsoft.com/office/drawing/2014/main" val="587407523"/>
                    </a:ext>
                  </a:extLst>
                </a:gridCol>
                <a:gridCol w="448822">
                  <a:extLst>
                    <a:ext uri="{9D8B030D-6E8A-4147-A177-3AD203B41FA5}">
                      <a16:colId xmlns:a16="http://schemas.microsoft.com/office/drawing/2014/main" val="1970633307"/>
                    </a:ext>
                  </a:extLst>
                </a:gridCol>
                <a:gridCol w="448822">
                  <a:extLst>
                    <a:ext uri="{9D8B030D-6E8A-4147-A177-3AD203B41FA5}">
                      <a16:colId xmlns:a16="http://schemas.microsoft.com/office/drawing/2014/main" val="1668998282"/>
                    </a:ext>
                  </a:extLst>
                </a:gridCol>
              </a:tblGrid>
              <a:tr h="4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70695"/>
                  </a:ext>
                </a:extLst>
              </a:tr>
              <a:tr h="4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965412"/>
                  </a:ext>
                </a:extLst>
              </a:tr>
              <a:tr h="4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44428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68087" y="1503197"/>
            <a:ext cx="4182581" cy="924025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63879" y="2515025"/>
            <a:ext cx="4333255" cy="1127212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844430" y="1503197"/>
            <a:ext cx="4352704" cy="924025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60507" y="2515025"/>
            <a:ext cx="4223904" cy="1127212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60507" y="1503197"/>
            <a:ext cx="1188390" cy="10118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1072355" y="1841365"/>
            <a:ext cx="4223126" cy="999263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456501" y="1841365"/>
            <a:ext cx="4243248" cy="999263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067215" y="2183637"/>
            <a:ext cx="4224574" cy="1021393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474593" y="2183637"/>
            <a:ext cx="4258899" cy="1021393"/>
          </a:xfrm>
          <a:prstGeom prst="lin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10016"/>
              </p:ext>
            </p:extLst>
          </p:nvPr>
        </p:nvGraphicFramePr>
        <p:xfrm>
          <a:off x="7645130" y="1824115"/>
          <a:ext cx="277435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37">
                  <a:extLst>
                    <a:ext uri="{9D8B030D-6E8A-4147-A177-3AD203B41FA5}">
                      <a16:colId xmlns:a16="http://schemas.microsoft.com/office/drawing/2014/main" val="3422124959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1202526202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202020326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839383174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2788466811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1081318909"/>
                    </a:ext>
                  </a:extLst>
                </a:gridCol>
                <a:gridCol w="396337">
                  <a:extLst>
                    <a:ext uri="{9D8B030D-6E8A-4147-A177-3AD203B41FA5}">
                      <a16:colId xmlns:a16="http://schemas.microsoft.com/office/drawing/2014/main" val="819801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10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37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20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29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468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800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51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21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039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019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48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494977"/>
                  </a:ext>
                </a:extLst>
              </a:tr>
            </a:tbl>
          </a:graphicData>
        </a:graphic>
      </p:graphicFrame>
      <p:cxnSp>
        <p:nvCxnSpPr>
          <p:cNvPr id="55" name="직선 연결선 54"/>
          <p:cNvCxnSpPr/>
          <p:nvPr/>
        </p:nvCxnSpPr>
        <p:spPr>
          <a:xfrm flipV="1">
            <a:off x="6197134" y="2009111"/>
            <a:ext cx="1447996" cy="1029988"/>
          </a:xfrm>
          <a:prstGeom prst="line">
            <a:avLst/>
          </a:prstGeom>
          <a:ln w="15875">
            <a:solidFill>
              <a:srgbClr val="C00000"/>
            </a:solidFill>
            <a:prstDash val="sys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2022504" y="1076539"/>
            <a:ext cx="7872661" cy="1027672"/>
            <a:chOff x="1925856" y="1093550"/>
            <a:chExt cx="7872661" cy="1027672"/>
          </a:xfrm>
          <a:solidFill>
            <a:schemeClr val="bg1"/>
          </a:solidFill>
        </p:grpSpPr>
        <p:sp>
          <p:nvSpPr>
            <p:cNvPr id="62" name="TextBox 61"/>
            <p:cNvSpPr txBox="1"/>
            <p:nvPr/>
          </p:nvSpPr>
          <p:spPr>
            <a:xfrm>
              <a:off x="1925856" y="1106920"/>
              <a:ext cx="137899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InputData</a:t>
              </a:r>
              <a:endPara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(Channel)</a:t>
              </a:r>
              <a:endParaRPr lang="ko-KR" altLang="en-US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67539" y="1474891"/>
              <a:ext cx="131272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Filter</a:t>
              </a:r>
              <a:br>
                <a:rPr lang="en-US" altLang="ko-KR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ko-KR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==kernel</a:t>
              </a:r>
              <a:endParaRPr lang="ko-KR" altLang="en-US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72622" y="1093550"/>
              <a:ext cx="2325895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Convolution Result</a:t>
              </a:r>
            </a:p>
            <a:p>
              <a:pPr algn="ctr"/>
              <a:r>
                <a:rPr lang="en-US" altLang="ko-KR" b="1" dirty="0" smtClean="0"/>
                <a:t>(==Activation Map)</a:t>
              </a:r>
            </a:p>
            <a:p>
              <a:pPr algn="ctr"/>
              <a:r>
                <a:rPr lang="en-US" altLang="ko-KR" b="1" dirty="0" smtClean="0"/>
                <a:t>(==Feature Map)</a:t>
              </a:r>
              <a:endParaRPr lang="ko-KR" altLang="en-US" b="1" dirty="0"/>
            </a:p>
          </p:txBody>
        </p:sp>
      </p:grpSp>
      <p:sp>
        <p:nvSpPr>
          <p:cNvPr id="39" name="자유형 38"/>
          <p:cNvSpPr/>
          <p:nvPr/>
        </p:nvSpPr>
        <p:spPr>
          <a:xfrm>
            <a:off x="4971240" y="2563973"/>
            <a:ext cx="1105319" cy="1031960"/>
          </a:xfrm>
          <a:custGeom>
            <a:avLst/>
            <a:gdLst>
              <a:gd name="connsiteX0" fmla="*/ 0 w 1105319"/>
              <a:gd name="connsiteY0" fmla="*/ 1031960 h 1031960"/>
              <a:gd name="connsiteX1" fmla="*/ 381837 w 1105319"/>
              <a:gd name="connsiteY1" fmla="*/ 17076 h 1031960"/>
              <a:gd name="connsiteX2" fmla="*/ 1105319 w 1105319"/>
              <a:gd name="connsiteY2" fmla="*/ 368769 h 1031960"/>
              <a:gd name="connsiteX3" fmla="*/ 1105319 w 1105319"/>
              <a:gd name="connsiteY3" fmla="*/ 368769 h 103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319" h="1031960">
                <a:moveTo>
                  <a:pt x="0" y="1031960"/>
                </a:moveTo>
                <a:cubicBezTo>
                  <a:pt x="98808" y="579784"/>
                  <a:pt x="197617" y="127608"/>
                  <a:pt x="381837" y="17076"/>
                </a:cubicBezTo>
                <a:cubicBezTo>
                  <a:pt x="566057" y="-93456"/>
                  <a:pt x="1105319" y="368769"/>
                  <a:pt x="1105319" y="368769"/>
                </a:cubicBezTo>
                <a:lnTo>
                  <a:pt x="1105319" y="368769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77041" y="2420584"/>
            <a:ext cx="1867819" cy="771163"/>
            <a:chOff x="77041" y="2420584"/>
            <a:chExt cx="1867819" cy="771163"/>
          </a:xfrm>
        </p:grpSpPr>
        <p:sp>
          <p:nvSpPr>
            <p:cNvPr id="41" name="TextBox 40"/>
            <p:cNvSpPr txBox="1"/>
            <p:nvPr/>
          </p:nvSpPr>
          <p:spPr>
            <a:xfrm>
              <a:off x="77041" y="2853193"/>
              <a:ext cx="18678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Receptive field</a:t>
              </a:r>
              <a:endParaRPr lang="ko-KR" altLang="en-US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298226" y="2420584"/>
              <a:ext cx="560819" cy="4519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2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CNN</a:t>
            </a:r>
            <a:r>
              <a:rPr lang="ko-KR" altLang="en-US" dirty="0" smtClean="0"/>
              <a:t>이 뭐지</a:t>
            </a:r>
            <a:r>
              <a:rPr lang="en-US" altLang="ko-KR" dirty="0" smtClean="0"/>
              <a:t>? – </a:t>
            </a:r>
            <a:r>
              <a:rPr lang="ko-KR" altLang="en-US" dirty="0" smtClean="0"/>
              <a:t>입출력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76668" y="3953021"/>
            <a:ext cx="3114989" cy="188909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CNN</a:t>
            </a:r>
            <a:r>
              <a:rPr lang="ko-KR" altLang="en-US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endParaRPr lang="ko-KR" altLang="en-US" sz="20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0879" y="1231662"/>
            <a:ext cx="4272487" cy="2106141"/>
            <a:chOff x="115136" y="953381"/>
            <a:chExt cx="11740940" cy="5787745"/>
          </a:xfrm>
        </p:grpSpPr>
        <p:pic>
          <p:nvPicPr>
            <p:cNvPr id="35" name="Picture 2" descr="https://mimgnews.pstatic.net/image/404/2013/07/08/24133657_59_20130708192304.jpg?type=w54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0" y="1493592"/>
              <a:ext cx="4953000" cy="471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í©ì ì¼êµ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95"/>
            <a:stretch/>
          </p:blipFill>
          <p:spPr bwMode="auto">
            <a:xfrm>
              <a:off x="8629774" y="4960871"/>
              <a:ext cx="2009198" cy="17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4" descr="https://scontent-icn1-1.xx.fbcdn.net/v/t1.0-1/c0.0.454.454a/527016_499021583525593_732357164_n.jpg?_nc_cat=107&amp;_nc_ht=scontent-icn1-1.xx&amp;oh=32da5ddb7dcae4f7394d5c642e8b1ba6&amp;oe=5CC2591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1668" r="3707"/>
            <a:stretch/>
          </p:blipFill>
          <p:spPr bwMode="auto">
            <a:xfrm>
              <a:off x="9896017" y="2827016"/>
              <a:ext cx="1960059" cy="2048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ì´ë¦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489" y="4467878"/>
              <a:ext cx="1863502" cy="227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8" descr="í¸ë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36" y="2719965"/>
              <a:ext cx="2095500" cy="1571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 descr="êµ¬ë 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097" y="1022936"/>
              <a:ext cx="2190894" cy="164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8"/>
            <a:srcRect l="5686" r="8202" b="12852"/>
            <a:stretch/>
          </p:blipFill>
          <p:spPr>
            <a:xfrm>
              <a:off x="8687048" y="953381"/>
              <a:ext cx="2568531" cy="1713968"/>
            </a:xfrm>
            <a:prstGeom prst="rect">
              <a:avLst/>
            </a:prstGeom>
          </p:spPr>
        </p:pic>
        <p:cxnSp>
          <p:nvCxnSpPr>
            <p:cNvPr id="42" name="직선 연결선 41"/>
            <p:cNvCxnSpPr/>
            <p:nvPr/>
          </p:nvCxnSpPr>
          <p:spPr>
            <a:xfrm>
              <a:off x="3054699" y="2511170"/>
              <a:ext cx="693336" cy="120580"/>
            </a:xfrm>
            <a:prstGeom prst="line">
              <a:avLst/>
            </a:prstGeom>
            <a:ln w="22225">
              <a:solidFill>
                <a:srgbClr val="0000FF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080009" y="3204326"/>
              <a:ext cx="1758461" cy="1005695"/>
            </a:xfrm>
            <a:prstGeom prst="line">
              <a:avLst/>
            </a:prstGeom>
            <a:ln w="22225">
              <a:solidFill>
                <a:srgbClr val="0000FF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3305908" y="5275385"/>
              <a:ext cx="2200589" cy="844061"/>
            </a:xfrm>
            <a:prstGeom prst="line">
              <a:avLst/>
            </a:prstGeom>
            <a:ln w="22225">
              <a:solidFill>
                <a:srgbClr val="0000FF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6613490" y="1076923"/>
              <a:ext cx="2200589" cy="844061"/>
            </a:xfrm>
            <a:prstGeom prst="line">
              <a:avLst/>
            </a:prstGeom>
            <a:ln w="22225">
              <a:solidFill>
                <a:srgbClr val="0000FF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8165071" y="3707174"/>
              <a:ext cx="1953619" cy="58088"/>
            </a:xfrm>
            <a:prstGeom prst="line">
              <a:avLst/>
            </a:prstGeom>
            <a:ln w="22225">
              <a:solidFill>
                <a:srgbClr val="0000FF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8257449" y="4282402"/>
              <a:ext cx="1188002" cy="852306"/>
            </a:xfrm>
            <a:prstGeom prst="line">
              <a:avLst/>
            </a:prstGeom>
            <a:ln w="22225">
              <a:solidFill>
                <a:srgbClr val="0000FF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아래쪽 화살표 8"/>
          <p:cNvSpPr/>
          <p:nvPr/>
        </p:nvSpPr>
        <p:spPr>
          <a:xfrm rot="19160852">
            <a:off x="4582500" y="3275371"/>
            <a:ext cx="487259" cy="6262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31066" y="360644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train, test..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22383" y="4829297"/>
            <a:ext cx="5285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823302" y="4829297"/>
            <a:ext cx="5285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8" descr="í©ì ì¼êµ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5"/>
          <a:stretch/>
        </p:blipFill>
        <p:spPr bwMode="auto">
          <a:xfrm>
            <a:off x="8436451" y="4893713"/>
            <a:ext cx="1100471" cy="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https://scontent-icn1-1.xx.fbcdn.net/v/t1.0-1/c0.0.454.454a/527016_499021583525593_732357164_n.jpg?_nc_cat=107&amp;_nc_ht=scontent-icn1-1.xx&amp;oh=32da5ddb7dcae4f7394d5c642e8b1ba6&amp;oe=5CC259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1668" r="3707"/>
          <a:stretch/>
        </p:blipFill>
        <p:spPr bwMode="auto">
          <a:xfrm>
            <a:off x="8436451" y="3679436"/>
            <a:ext cx="1100471" cy="11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" descr="ì´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51" y="555025"/>
            <a:ext cx="1115722" cy="13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8" descr="í¸ë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51" y="5912841"/>
            <a:ext cx="1100471" cy="8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êµ¬ë 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51" y="1980488"/>
            <a:ext cx="1115722" cy="8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8"/>
          <a:srcRect l="5686" r="8202" b="12852"/>
          <a:stretch/>
        </p:blipFill>
        <p:spPr>
          <a:xfrm>
            <a:off x="8436451" y="2880681"/>
            <a:ext cx="1100471" cy="7343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74140" y="30281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0.70</a:t>
            </a:r>
            <a:endParaRPr lang="ko-KR" altLang="en-US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574140" y="40697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0.05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74140" y="518640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574140" y="61408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0.20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574140" y="217122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0.03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574140" y="109195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8"/>
          <a:stretch/>
        </p:blipFill>
        <p:spPr>
          <a:xfrm>
            <a:off x="1714104" y="3953021"/>
            <a:ext cx="1856093" cy="18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Affine </a:t>
            </a:r>
            <a:r>
              <a:rPr lang="ko-KR" altLang="en-US" dirty="0" smtClean="0"/>
              <a:t>계층과의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완전연결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(fully connected, Affine 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형상 무시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dirty="0" smtClean="0"/>
              <a:t>엄청난 </a:t>
            </a:r>
            <a:r>
              <a:rPr lang="ko-KR" altLang="en-US" dirty="0" err="1" smtClean="0"/>
              <a:t>계산량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1439523" y="3937298"/>
            <a:ext cx="1427094" cy="2078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3453205" y="4012602"/>
            <a:ext cx="413117" cy="41311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433327" y="4643384"/>
            <a:ext cx="413117" cy="41311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423388" y="5274166"/>
            <a:ext cx="413117" cy="41311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36842" y="2324605"/>
            <a:ext cx="633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ko-KR" altLang="en-US" b="1" dirty="0" err="1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합성곱</a:t>
            </a:r>
            <a:r>
              <a:rPr lang="ko-KR" altLang="en-US" b="1" dirty="0" smtClean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계층은 형상을 유지</a:t>
            </a:r>
            <a:endParaRPr lang="en-US" altLang="ko-KR" b="1" dirty="0" smtClean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2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데이터의 형상은 중요한 공간적 정보를 포함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인접한 픽셀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RGB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채널간 관계 등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2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이미지처럼 형상을 가진 데이터를 제대로 이해할 가능성이 높음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/>
          <p:cNvCxnSpPr>
            <a:endCxn id="11" idx="2"/>
          </p:cNvCxnSpPr>
          <p:nvPr/>
        </p:nvCxnSpPr>
        <p:spPr>
          <a:xfrm>
            <a:off x="1439523" y="3937298"/>
            <a:ext cx="2013682" cy="28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11" idx="2"/>
          </p:cNvCxnSpPr>
          <p:nvPr/>
        </p:nvCxnSpPr>
        <p:spPr>
          <a:xfrm>
            <a:off x="2138162" y="3937297"/>
            <a:ext cx="1315043" cy="281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1" idx="2"/>
          </p:cNvCxnSpPr>
          <p:nvPr/>
        </p:nvCxnSpPr>
        <p:spPr>
          <a:xfrm>
            <a:off x="2836801" y="3937297"/>
            <a:ext cx="616404" cy="281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1" idx="2"/>
          </p:cNvCxnSpPr>
          <p:nvPr/>
        </p:nvCxnSpPr>
        <p:spPr>
          <a:xfrm>
            <a:off x="1416843" y="4219160"/>
            <a:ext cx="203636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1" idx="2"/>
          </p:cNvCxnSpPr>
          <p:nvPr/>
        </p:nvCxnSpPr>
        <p:spPr>
          <a:xfrm>
            <a:off x="2175054" y="4219159"/>
            <a:ext cx="1278151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11" idx="2"/>
          </p:cNvCxnSpPr>
          <p:nvPr/>
        </p:nvCxnSpPr>
        <p:spPr>
          <a:xfrm>
            <a:off x="2851021" y="4219158"/>
            <a:ext cx="602184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1" idx="2"/>
          </p:cNvCxnSpPr>
          <p:nvPr/>
        </p:nvCxnSpPr>
        <p:spPr>
          <a:xfrm flipV="1">
            <a:off x="1439523" y="4219161"/>
            <a:ext cx="2013682" cy="442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11" idx="2"/>
          </p:cNvCxnSpPr>
          <p:nvPr/>
        </p:nvCxnSpPr>
        <p:spPr>
          <a:xfrm flipV="1">
            <a:off x="1428183" y="4219161"/>
            <a:ext cx="2025022" cy="1773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11" idx="2"/>
          </p:cNvCxnSpPr>
          <p:nvPr/>
        </p:nvCxnSpPr>
        <p:spPr>
          <a:xfrm flipV="1">
            <a:off x="2864620" y="4219161"/>
            <a:ext cx="588585" cy="1775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11" idx="2"/>
          </p:cNvCxnSpPr>
          <p:nvPr/>
        </p:nvCxnSpPr>
        <p:spPr>
          <a:xfrm flipV="1">
            <a:off x="1439523" y="4219161"/>
            <a:ext cx="2013682" cy="946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11" idx="2"/>
          </p:cNvCxnSpPr>
          <p:nvPr/>
        </p:nvCxnSpPr>
        <p:spPr>
          <a:xfrm flipV="1">
            <a:off x="1439523" y="4219161"/>
            <a:ext cx="2013682" cy="1390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11" idx="2"/>
          </p:cNvCxnSpPr>
          <p:nvPr/>
        </p:nvCxnSpPr>
        <p:spPr>
          <a:xfrm flipV="1">
            <a:off x="2066335" y="4219161"/>
            <a:ext cx="1386870" cy="179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11" idx="2"/>
          </p:cNvCxnSpPr>
          <p:nvPr/>
        </p:nvCxnSpPr>
        <p:spPr>
          <a:xfrm flipV="1">
            <a:off x="2106559" y="4219161"/>
            <a:ext cx="1346646" cy="890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12" idx="2"/>
          </p:cNvCxnSpPr>
          <p:nvPr/>
        </p:nvCxnSpPr>
        <p:spPr>
          <a:xfrm flipV="1">
            <a:off x="2877957" y="4849943"/>
            <a:ext cx="555370" cy="1142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12" idx="2"/>
          </p:cNvCxnSpPr>
          <p:nvPr/>
        </p:nvCxnSpPr>
        <p:spPr>
          <a:xfrm flipV="1">
            <a:off x="2066335" y="4849943"/>
            <a:ext cx="1366992" cy="1148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endCxn id="12" idx="2"/>
          </p:cNvCxnSpPr>
          <p:nvPr/>
        </p:nvCxnSpPr>
        <p:spPr>
          <a:xfrm flipV="1">
            <a:off x="1439523" y="4849943"/>
            <a:ext cx="1993804" cy="1142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12" idx="2"/>
          </p:cNvCxnSpPr>
          <p:nvPr/>
        </p:nvCxnSpPr>
        <p:spPr>
          <a:xfrm flipV="1">
            <a:off x="1439523" y="4849943"/>
            <a:ext cx="1993804" cy="785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12" idx="2"/>
          </p:cNvCxnSpPr>
          <p:nvPr/>
        </p:nvCxnSpPr>
        <p:spPr>
          <a:xfrm flipV="1">
            <a:off x="1439523" y="4849943"/>
            <a:ext cx="1993804" cy="312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12" idx="2"/>
          </p:cNvCxnSpPr>
          <p:nvPr/>
        </p:nvCxnSpPr>
        <p:spPr>
          <a:xfrm>
            <a:off x="1439523" y="4661362"/>
            <a:ext cx="1993804" cy="188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12" idx="2"/>
          </p:cNvCxnSpPr>
          <p:nvPr/>
        </p:nvCxnSpPr>
        <p:spPr>
          <a:xfrm>
            <a:off x="1408305" y="4219157"/>
            <a:ext cx="2025022" cy="630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endCxn id="12" idx="2"/>
          </p:cNvCxnSpPr>
          <p:nvPr/>
        </p:nvCxnSpPr>
        <p:spPr>
          <a:xfrm>
            <a:off x="1439523" y="3957070"/>
            <a:ext cx="1993804" cy="892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5175468" y="3952203"/>
            <a:ext cx="1427094" cy="2078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/>
          <p:nvPr/>
        </p:nvSpPr>
        <p:spPr>
          <a:xfrm>
            <a:off x="7189150" y="4027507"/>
            <a:ext cx="413117" cy="41311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7169272" y="4658289"/>
            <a:ext cx="413117" cy="41311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7159333" y="5289071"/>
            <a:ext cx="413117" cy="41311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69" idx="2"/>
          </p:cNvCxnSpPr>
          <p:nvPr/>
        </p:nvCxnSpPr>
        <p:spPr>
          <a:xfrm flipV="1">
            <a:off x="5699638" y="4234066"/>
            <a:ext cx="1489512" cy="837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69" idx="2"/>
          </p:cNvCxnSpPr>
          <p:nvPr/>
        </p:nvCxnSpPr>
        <p:spPr>
          <a:xfrm flipV="1">
            <a:off x="5648260" y="4234066"/>
            <a:ext cx="1540890" cy="726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endCxn id="69" idx="2"/>
          </p:cNvCxnSpPr>
          <p:nvPr/>
        </p:nvCxnSpPr>
        <p:spPr>
          <a:xfrm flipV="1">
            <a:off x="5699638" y="4234066"/>
            <a:ext cx="1489512" cy="697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endCxn id="69" idx="2"/>
          </p:cNvCxnSpPr>
          <p:nvPr/>
        </p:nvCxnSpPr>
        <p:spPr>
          <a:xfrm flipV="1">
            <a:off x="5699638" y="4234066"/>
            <a:ext cx="1489512" cy="763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endCxn id="69" idx="2"/>
          </p:cNvCxnSpPr>
          <p:nvPr/>
        </p:nvCxnSpPr>
        <p:spPr>
          <a:xfrm flipV="1">
            <a:off x="5699638" y="4234066"/>
            <a:ext cx="1489512" cy="671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69" idx="2"/>
          </p:cNvCxnSpPr>
          <p:nvPr/>
        </p:nvCxnSpPr>
        <p:spPr>
          <a:xfrm flipV="1">
            <a:off x="5588585" y="4234066"/>
            <a:ext cx="1600565" cy="62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endCxn id="69" idx="2"/>
          </p:cNvCxnSpPr>
          <p:nvPr/>
        </p:nvCxnSpPr>
        <p:spPr>
          <a:xfrm flipV="1">
            <a:off x="5577245" y="4234066"/>
            <a:ext cx="1611905" cy="681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69" idx="2"/>
          </p:cNvCxnSpPr>
          <p:nvPr/>
        </p:nvCxnSpPr>
        <p:spPr>
          <a:xfrm flipV="1">
            <a:off x="5762056" y="4234066"/>
            <a:ext cx="1427094" cy="763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9" idx="2"/>
          </p:cNvCxnSpPr>
          <p:nvPr/>
        </p:nvCxnSpPr>
        <p:spPr>
          <a:xfrm flipV="1">
            <a:off x="5699638" y="4234066"/>
            <a:ext cx="1489512" cy="65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69" idx="2"/>
          </p:cNvCxnSpPr>
          <p:nvPr/>
        </p:nvCxnSpPr>
        <p:spPr>
          <a:xfrm flipV="1">
            <a:off x="5736842" y="4234066"/>
            <a:ext cx="1452308" cy="698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endCxn id="69" idx="2"/>
          </p:cNvCxnSpPr>
          <p:nvPr/>
        </p:nvCxnSpPr>
        <p:spPr>
          <a:xfrm flipV="1">
            <a:off x="5736842" y="4234066"/>
            <a:ext cx="1452308" cy="681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9" idx="2"/>
          </p:cNvCxnSpPr>
          <p:nvPr/>
        </p:nvCxnSpPr>
        <p:spPr>
          <a:xfrm flipV="1">
            <a:off x="5762056" y="4234066"/>
            <a:ext cx="1427094" cy="70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endCxn id="69" idx="2"/>
          </p:cNvCxnSpPr>
          <p:nvPr/>
        </p:nvCxnSpPr>
        <p:spPr>
          <a:xfrm flipV="1">
            <a:off x="5736842" y="4234066"/>
            <a:ext cx="1452308" cy="802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70" idx="2"/>
          </p:cNvCxnSpPr>
          <p:nvPr/>
        </p:nvCxnSpPr>
        <p:spPr>
          <a:xfrm flipV="1">
            <a:off x="6217265" y="4864848"/>
            <a:ext cx="952007" cy="582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70" idx="2"/>
          </p:cNvCxnSpPr>
          <p:nvPr/>
        </p:nvCxnSpPr>
        <p:spPr>
          <a:xfrm flipV="1">
            <a:off x="6145356" y="4864848"/>
            <a:ext cx="1023916" cy="569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endCxn id="70" idx="2"/>
          </p:cNvCxnSpPr>
          <p:nvPr/>
        </p:nvCxnSpPr>
        <p:spPr>
          <a:xfrm flipV="1">
            <a:off x="6217265" y="4864848"/>
            <a:ext cx="952007" cy="684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70" idx="2"/>
          </p:cNvCxnSpPr>
          <p:nvPr/>
        </p:nvCxnSpPr>
        <p:spPr>
          <a:xfrm flipV="1">
            <a:off x="6203666" y="4864848"/>
            <a:ext cx="965606" cy="582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endCxn id="70" idx="2"/>
          </p:cNvCxnSpPr>
          <p:nvPr/>
        </p:nvCxnSpPr>
        <p:spPr>
          <a:xfrm flipV="1">
            <a:off x="6203666" y="4864848"/>
            <a:ext cx="965606" cy="62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endCxn id="70" idx="2"/>
          </p:cNvCxnSpPr>
          <p:nvPr/>
        </p:nvCxnSpPr>
        <p:spPr>
          <a:xfrm flipV="1">
            <a:off x="6145356" y="4864848"/>
            <a:ext cx="1023916" cy="55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endCxn id="70" idx="2"/>
          </p:cNvCxnSpPr>
          <p:nvPr/>
        </p:nvCxnSpPr>
        <p:spPr>
          <a:xfrm flipV="1">
            <a:off x="6203666" y="4864848"/>
            <a:ext cx="965606" cy="630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endCxn id="70" idx="2"/>
          </p:cNvCxnSpPr>
          <p:nvPr/>
        </p:nvCxnSpPr>
        <p:spPr>
          <a:xfrm flipV="1">
            <a:off x="6159629" y="4864848"/>
            <a:ext cx="1009643" cy="62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CNN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4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663103" y="2660116"/>
            <a:ext cx="889602" cy="1295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552705" y="2260290"/>
            <a:ext cx="9549304" cy="2086898"/>
            <a:chOff x="1552705" y="2260290"/>
            <a:chExt cx="9549304" cy="208689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838739" y="2268702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affine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108747" y="2268702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ReLu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직선 화살표 연결선 7"/>
            <p:cNvCxnSpPr>
              <a:stCxn id="4" idx="3"/>
              <a:endCxn id="5" idx="1"/>
            </p:cNvCxnSpPr>
            <p:nvPr/>
          </p:nvCxnSpPr>
          <p:spPr>
            <a:xfrm>
              <a:off x="1552705" y="3307945"/>
              <a:ext cx="2860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endCxn id="6" idx="1"/>
            </p:cNvCxnSpPr>
            <p:nvPr/>
          </p:nvCxnSpPr>
          <p:spPr>
            <a:xfrm>
              <a:off x="2965730" y="3299533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0"/>
            <p:cNvSpPr/>
            <p:nvPr/>
          </p:nvSpPr>
          <p:spPr>
            <a:xfrm>
              <a:off x="4505739" y="2268702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affine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75747" y="2268702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ReLu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직선 화살표 연결선 12"/>
            <p:cNvCxnSpPr>
              <a:endCxn id="11" idx="1"/>
            </p:cNvCxnSpPr>
            <p:nvPr/>
          </p:nvCxnSpPr>
          <p:spPr>
            <a:xfrm>
              <a:off x="4219705" y="3307945"/>
              <a:ext cx="2860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12" idx="1"/>
            </p:cNvCxnSpPr>
            <p:nvPr/>
          </p:nvCxnSpPr>
          <p:spPr>
            <a:xfrm>
              <a:off x="5632730" y="3299533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7997687" y="2260290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affine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267695" y="2260290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Soft</a:t>
              </a:r>
              <a:b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직선 화살표 연결선 16"/>
            <p:cNvCxnSpPr>
              <a:endCxn id="15" idx="1"/>
            </p:cNvCxnSpPr>
            <p:nvPr/>
          </p:nvCxnSpPr>
          <p:spPr>
            <a:xfrm>
              <a:off x="7711653" y="3299533"/>
              <a:ext cx="2860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16" idx="1"/>
            </p:cNvCxnSpPr>
            <p:nvPr/>
          </p:nvCxnSpPr>
          <p:spPr>
            <a:xfrm>
              <a:off x="9124678" y="3291121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10380878" y="3294176"/>
              <a:ext cx="7211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43129" y="2939028"/>
              <a:ext cx="450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…</a:t>
              </a:r>
              <a:endParaRPr lang="ko-KR" altLang="en-US" sz="2800" dirty="0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6888930" y="3307945"/>
              <a:ext cx="2860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1552705" y="2243466"/>
            <a:ext cx="10248912" cy="2095310"/>
            <a:chOff x="1566513" y="4928818"/>
            <a:chExt cx="10248912" cy="209531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852548" y="4945642"/>
              <a:ext cx="829374" cy="20784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Conv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830964" y="4945642"/>
              <a:ext cx="884241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ReLu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5" name="직선 화살표 연결선 24"/>
            <p:cNvCxnSpPr>
              <a:endCxn id="23" idx="1"/>
            </p:cNvCxnSpPr>
            <p:nvPr/>
          </p:nvCxnSpPr>
          <p:spPr>
            <a:xfrm>
              <a:off x="1566513" y="5984885"/>
              <a:ext cx="2860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endCxn id="24" idx="1"/>
            </p:cNvCxnSpPr>
            <p:nvPr/>
          </p:nvCxnSpPr>
          <p:spPr>
            <a:xfrm>
              <a:off x="2687947" y="5976473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/>
            <p:cNvSpPr/>
            <p:nvPr/>
          </p:nvSpPr>
          <p:spPr>
            <a:xfrm>
              <a:off x="3858222" y="4945642"/>
              <a:ext cx="804343" cy="20784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Pooling</a:t>
              </a:r>
              <a:endPara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직선 화살표 연결선 29"/>
            <p:cNvCxnSpPr>
              <a:endCxn id="28" idx="1"/>
            </p:cNvCxnSpPr>
            <p:nvPr/>
          </p:nvCxnSpPr>
          <p:spPr>
            <a:xfrm>
              <a:off x="3715205" y="5976473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8711103" y="4937230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affine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9981111" y="4937230"/>
              <a:ext cx="1113183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Soft</a:t>
              </a:r>
              <a:b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3" name="직선 화살표 연결선 32"/>
            <p:cNvCxnSpPr>
              <a:endCxn id="31" idx="1"/>
            </p:cNvCxnSpPr>
            <p:nvPr/>
          </p:nvCxnSpPr>
          <p:spPr>
            <a:xfrm>
              <a:off x="8425069" y="5976473"/>
              <a:ext cx="2860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endCxn id="32" idx="1"/>
            </p:cNvCxnSpPr>
            <p:nvPr/>
          </p:nvCxnSpPr>
          <p:spPr>
            <a:xfrm>
              <a:off x="9838094" y="5968061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11094294" y="5971116"/>
              <a:ext cx="7211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045755" y="5608983"/>
              <a:ext cx="450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…</a:t>
              </a:r>
              <a:endParaRPr lang="ko-KR" altLang="en-US" sz="2800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4948397" y="4928818"/>
              <a:ext cx="829374" cy="20784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Conv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926813" y="4928818"/>
              <a:ext cx="884241" cy="20784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ReLu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직선 화살표 연결선 42"/>
            <p:cNvCxnSpPr>
              <a:endCxn id="41" idx="1"/>
            </p:cNvCxnSpPr>
            <p:nvPr/>
          </p:nvCxnSpPr>
          <p:spPr>
            <a:xfrm>
              <a:off x="4662362" y="5968061"/>
              <a:ext cx="2860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42" idx="1"/>
            </p:cNvCxnSpPr>
            <p:nvPr/>
          </p:nvCxnSpPr>
          <p:spPr>
            <a:xfrm>
              <a:off x="5783796" y="5959649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6954071" y="4928818"/>
              <a:ext cx="804343" cy="20784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Pooling</a:t>
              </a:r>
              <a:endPara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6" name="직선 화살표 연결선 45"/>
            <p:cNvCxnSpPr>
              <a:endCxn id="45" idx="1"/>
            </p:cNvCxnSpPr>
            <p:nvPr/>
          </p:nvCxnSpPr>
          <p:spPr>
            <a:xfrm>
              <a:off x="6811054" y="5959649"/>
              <a:ext cx="143017" cy="84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7758414" y="5976473"/>
              <a:ext cx="2860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020309" y="5589571"/>
              <a:ext cx="450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…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0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/>
          <p:cNvGrpSpPr/>
          <p:nvPr/>
        </p:nvGrpSpPr>
        <p:grpSpPr>
          <a:xfrm>
            <a:off x="4264013" y="3438383"/>
            <a:ext cx="1249413" cy="1228474"/>
            <a:chOff x="4376879" y="1783207"/>
            <a:chExt cx="1482032" cy="145719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4775322" y="1783207"/>
              <a:ext cx="1083589" cy="1090864"/>
              <a:chOff x="4041697" y="5102562"/>
              <a:chExt cx="1083589" cy="10908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정육면체 127"/>
              <p:cNvSpPr/>
              <p:nvPr/>
            </p:nvSpPr>
            <p:spPr>
              <a:xfrm>
                <a:off x="4041697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정육면체 128"/>
              <p:cNvSpPr/>
              <p:nvPr/>
            </p:nvSpPr>
            <p:spPr>
              <a:xfrm>
                <a:off x="4041697" y="510256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정육면체 129"/>
              <p:cNvSpPr/>
              <p:nvPr/>
            </p:nvSpPr>
            <p:spPr>
              <a:xfrm>
                <a:off x="4523112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정육면체 130"/>
              <p:cNvSpPr/>
              <p:nvPr/>
            </p:nvSpPr>
            <p:spPr>
              <a:xfrm>
                <a:off x="4523112" y="5102978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572572" y="1966595"/>
              <a:ext cx="1083589" cy="1090864"/>
              <a:chOff x="4041697" y="5102562"/>
              <a:chExt cx="1083589" cy="109086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24" name="정육면체 123"/>
              <p:cNvSpPr/>
              <p:nvPr/>
            </p:nvSpPr>
            <p:spPr>
              <a:xfrm>
                <a:off x="4041697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정육면체 124"/>
              <p:cNvSpPr/>
              <p:nvPr/>
            </p:nvSpPr>
            <p:spPr>
              <a:xfrm>
                <a:off x="4041697" y="510256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정육면체 125"/>
              <p:cNvSpPr/>
              <p:nvPr/>
            </p:nvSpPr>
            <p:spPr>
              <a:xfrm>
                <a:off x="4523112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정육면체 126"/>
              <p:cNvSpPr/>
              <p:nvPr/>
            </p:nvSpPr>
            <p:spPr>
              <a:xfrm>
                <a:off x="4523112" y="5102978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376879" y="2149538"/>
              <a:ext cx="1083589" cy="1090864"/>
              <a:chOff x="4376879" y="2149538"/>
              <a:chExt cx="1083589" cy="1090864"/>
            </a:xfrm>
          </p:grpSpPr>
          <p:sp>
            <p:nvSpPr>
              <p:cNvPr id="120" name="정육면체 119"/>
              <p:cNvSpPr/>
              <p:nvPr/>
            </p:nvSpPr>
            <p:spPr>
              <a:xfrm>
                <a:off x="4376879" y="263822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정육면체 120"/>
              <p:cNvSpPr/>
              <p:nvPr/>
            </p:nvSpPr>
            <p:spPr>
              <a:xfrm>
                <a:off x="4376879" y="214953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정육면체 121"/>
              <p:cNvSpPr/>
              <p:nvPr/>
            </p:nvSpPr>
            <p:spPr>
              <a:xfrm>
                <a:off x="4858294" y="263822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정육면체 122"/>
              <p:cNvSpPr/>
              <p:nvPr/>
            </p:nvSpPr>
            <p:spPr>
              <a:xfrm>
                <a:off x="4858294" y="2149954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21298"/>
              </p:ext>
            </p:extLst>
          </p:nvPr>
        </p:nvGraphicFramePr>
        <p:xfrm>
          <a:off x="8596888" y="2769399"/>
          <a:ext cx="1761548" cy="172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87">
                  <a:extLst>
                    <a:ext uri="{9D8B030D-6E8A-4147-A177-3AD203B41FA5}">
                      <a16:colId xmlns:a16="http://schemas.microsoft.com/office/drawing/2014/main" val="3003900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289029373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1239093679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3555278736"/>
                    </a:ext>
                  </a:extLst>
                </a:gridCol>
              </a:tblGrid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37649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5410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218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45260"/>
                  </a:ext>
                </a:extLst>
              </a:tr>
            </a:tbl>
          </a:graphicData>
        </a:graphic>
      </p:graphicFrame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322513"/>
              </p:ext>
            </p:extLst>
          </p:nvPr>
        </p:nvGraphicFramePr>
        <p:xfrm>
          <a:off x="8461181" y="2881357"/>
          <a:ext cx="1761548" cy="172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87">
                  <a:extLst>
                    <a:ext uri="{9D8B030D-6E8A-4147-A177-3AD203B41FA5}">
                      <a16:colId xmlns:a16="http://schemas.microsoft.com/office/drawing/2014/main" val="3003900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289029373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1239093679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3555278736"/>
                    </a:ext>
                  </a:extLst>
                </a:gridCol>
              </a:tblGrid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37649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5410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218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45260"/>
                  </a:ext>
                </a:extLst>
              </a:tr>
            </a:tbl>
          </a:graphicData>
        </a:graphic>
      </p:graphicFrame>
      <p:pic>
        <p:nvPicPr>
          <p:cNvPr id="43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666094" y="1893350"/>
            <a:ext cx="889602" cy="1295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CNN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Conv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2971" y="1049685"/>
            <a:ext cx="988039" cy="392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98565" y="1049685"/>
            <a:ext cx="1053402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>
            <a:off x="392216" y="1245878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6" idx="1"/>
          </p:cNvCxnSpPr>
          <p:nvPr/>
        </p:nvCxnSpPr>
        <p:spPr>
          <a:xfrm>
            <a:off x="1728187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122343" y="1049685"/>
            <a:ext cx="95821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>
            <a:endCxn id="9" idx="1"/>
          </p:cNvCxnSpPr>
          <p:nvPr/>
        </p:nvCxnSpPr>
        <p:spPr>
          <a:xfrm>
            <a:off x="2951966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9056972" y="1049685"/>
            <a:ext cx="100209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affine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245899" y="1049685"/>
            <a:ext cx="1224854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>
            <a:off x="8715792" y="1245878"/>
            <a:ext cx="3411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12" idx="1"/>
          </p:cNvCxnSpPr>
          <p:nvPr/>
        </p:nvCxnSpPr>
        <p:spPr>
          <a:xfrm>
            <a:off x="10075522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1470753" y="1242702"/>
            <a:ext cx="3122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080321" y="1242702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6805" y="953381"/>
            <a:ext cx="4555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46201" y="1049685"/>
            <a:ext cx="98803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11795" y="1049685"/>
            <a:ext cx="1053402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5" name="직선 화살표 연결선 34"/>
          <p:cNvCxnSpPr>
            <a:endCxn id="33" idx="1"/>
          </p:cNvCxnSpPr>
          <p:nvPr/>
        </p:nvCxnSpPr>
        <p:spPr>
          <a:xfrm>
            <a:off x="5441417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835573" y="1049685"/>
            <a:ext cx="958219" cy="39238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Pooling</a:t>
            </a:r>
            <a:endParaRPr lang="ko-KR" altLang="en-US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직선 화살표 연결선 36"/>
          <p:cNvCxnSpPr>
            <a:endCxn id="36" idx="1"/>
          </p:cNvCxnSpPr>
          <p:nvPr/>
        </p:nvCxnSpPr>
        <p:spPr>
          <a:xfrm>
            <a:off x="6665196" y="1244290"/>
            <a:ext cx="170377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793792" y="1242702"/>
            <a:ext cx="340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1059149" y="2117273"/>
            <a:ext cx="889602" cy="1295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ê´ì í¬ì¤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3714" r="6606" b="13680"/>
          <a:stretch/>
        </p:blipFill>
        <p:spPr bwMode="auto">
          <a:xfrm>
            <a:off x="1477343" y="2244328"/>
            <a:ext cx="1157585" cy="16859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/>
          <p:cNvCxnSpPr/>
          <p:nvPr/>
        </p:nvCxnSpPr>
        <p:spPr>
          <a:xfrm>
            <a:off x="1294952" y="4130747"/>
            <a:ext cx="135791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03371" y="3992381"/>
            <a:ext cx="405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828166" y="2162972"/>
            <a:ext cx="0" cy="18294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29718" y="2888859"/>
            <a:ext cx="405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97652" y="3258191"/>
            <a:ext cx="697300" cy="7341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0614" y="3466584"/>
            <a:ext cx="405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ko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15919" y="2884385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ko-KR" altLang="en-US" sz="6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4376879" y="1783207"/>
            <a:ext cx="1482032" cy="1457195"/>
            <a:chOff x="4376879" y="1783207"/>
            <a:chExt cx="1482032" cy="1457195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775322" y="1783207"/>
              <a:ext cx="1083589" cy="1090864"/>
              <a:chOff x="4041697" y="5102562"/>
              <a:chExt cx="1083589" cy="10908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9" name="정육면체 108"/>
              <p:cNvSpPr/>
              <p:nvPr/>
            </p:nvSpPr>
            <p:spPr>
              <a:xfrm>
                <a:off x="4041697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정육면체 109"/>
              <p:cNvSpPr/>
              <p:nvPr/>
            </p:nvSpPr>
            <p:spPr>
              <a:xfrm>
                <a:off x="4041697" y="510256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정육면체 110"/>
              <p:cNvSpPr/>
              <p:nvPr/>
            </p:nvSpPr>
            <p:spPr>
              <a:xfrm>
                <a:off x="4523112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정육면체 111"/>
              <p:cNvSpPr/>
              <p:nvPr/>
            </p:nvSpPr>
            <p:spPr>
              <a:xfrm>
                <a:off x="4523112" y="5102978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4572572" y="1966595"/>
              <a:ext cx="1083589" cy="1090864"/>
              <a:chOff x="4041697" y="5102562"/>
              <a:chExt cx="1083589" cy="109086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87" name="정육면체 86"/>
              <p:cNvSpPr/>
              <p:nvPr/>
            </p:nvSpPr>
            <p:spPr>
              <a:xfrm>
                <a:off x="4041697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정육면체 87"/>
              <p:cNvSpPr/>
              <p:nvPr/>
            </p:nvSpPr>
            <p:spPr>
              <a:xfrm>
                <a:off x="4041697" y="510256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정육면체 88"/>
              <p:cNvSpPr/>
              <p:nvPr/>
            </p:nvSpPr>
            <p:spPr>
              <a:xfrm>
                <a:off x="4523112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정육면체 89"/>
              <p:cNvSpPr/>
              <p:nvPr/>
            </p:nvSpPr>
            <p:spPr>
              <a:xfrm>
                <a:off x="4523112" y="5102978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4376879" y="2149538"/>
              <a:ext cx="1083589" cy="1090864"/>
              <a:chOff x="4376879" y="2149538"/>
              <a:chExt cx="1083589" cy="1090864"/>
            </a:xfrm>
          </p:grpSpPr>
          <p:sp>
            <p:nvSpPr>
              <p:cNvPr id="63" name="정육면체 62"/>
              <p:cNvSpPr/>
              <p:nvPr/>
            </p:nvSpPr>
            <p:spPr>
              <a:xfrm>
                <a:off x="4376879" y="263822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정육면체 61"/>
              <p:cNvSpPr/>
              <p:nvPr/>
            </p:nvSpPr>
            <p:spPr>
              <a:xfrm>
                <a:off x="4376879" y="214953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정육면체 63"/>
              <p:cNvSpPr/>
              <p:nvPr/>
            </p:nvSpPr>
            <p:spPr>
              <a:xfrm>
                <a:off x="4858294" y="263822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정육면체 64"/>
              <p:cNvSpPr/>
              <p:nvPr/>
            </p:nvSpPr>
            <p:spPr>
              <a:xfrm>
                <a:off x="4858294" y="2149954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4501159" y="4881962"/>
            <a:ext cx="800219" cy="4722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 smtClean="0"/>
              <a:t>…</a:t>
            </a:r>
            <a:endParaRPr lang="ko-KR" altLang="en-US" sz="4000" dirty="0"/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726961" y="1842733"/>
            <a:ext cx="104543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56685" y="1704367"/>
            <a:ext cx="4051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FW</a:t>
            </a:r>
            <a:endParaRPr lang="ko-KR" alt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4215830" y="2188511"/>
            <a:ext cx="0" cy="110742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086609" y="2550010"/>
            <a:ext cx="4051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FH</a:t>
            </a:r>
            <a:endParaRPr lang="ko-KR" alt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V="1">
            <a:off x="5441959" y="2795601"/>
            <a:ext cx="499924" cy="48855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791868" y="2987672"/>
            <a:ext cx="405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ko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오른쪽 화살표 91"/>
          <p:cNvSpPr/>
          <p:nvPr/>
        </p:nvSpPr>
        <p:spPr>
          <a:xfrm>
            <a:off x="6355606" y="3748937"/>
            <a:ext cx="628953" cy="4868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26001"/>
              </p:ext>
            </p:extLst>
          </p:nvPr>
        </p:nvGraphicFramePr>
        <p:xfrm>
          <a:off x="8320744" y="2993315"/>
          <a:ext cx="1761548" cy="172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87">
                  <a:extLst>
                    <a:ext uri="{9D8B030D-6E8A-4147-A177-3AD203B41FA5}">
                      <a16:colId xmlns:a16="http://schemas.microsoft.com/office/drawing/2014/main" val="3003900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289029373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1239093679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3555278736"/>
                    </a:ext>
                  </a:extLst>
                </a:gridCol>
              </a:tblGrid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37649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5410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218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45260"/>
                  </a:ext>
                </a:extLst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143162"/>
              </p:ext>
            </p:extLst>
          </p:nvPr>
        </p:nvGraphicFramePr>
        <p:xfrm>
          <a:off x="8149402" y="3094143"/>
          <a:ext cx="1761548" cy="172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87">
                  <a:extLst>
                    <a:ext uri="{9D8B030D-6E8A-4147-A177-3AD203B41FA5}">
                      <a16:colId xmlns:a16="http://schemas.microsoft.com/office/drawing/2014/main" val="3003900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289029373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1239093679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3555278736"/>
                    </a:ext>
                  </a:extLst>
                </a:gridCol>
              </a:tblGrid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37649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5410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218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45260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02461"/>
              </p:ext>
            </p:extLst>
          </p:nvPr>
        </p:nvGraphicFramePr>
        <p:xfrm>
          <a:off x="8005608" y="3192683"/>
          <a:ext cx="1761548" cy="172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87">
                  <a:extLst>
                    <a:ext uri="{9D8B030D-6E8A-4147-A177-3AD203B41FA5}">
                      <a16:colId xmlns:a16="http://schemas.microsoft.com/office/drawing/2014/main" val="3003900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2890293736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1239093679"/>
                    </a:ext>
                  </a:extLst>
                </a:gridCol>
                <a:gridCol w="440387">
                  <a:extLst>
                    <a:ext uri="{9D8B030D-6E8A-4147-A177-3AD203B41FA5}">
                      <a16:colId xmlns:a16="http://schemas.microsoft.com/office/drawing/2014/main" val="3555278736"/>
                    </a:ext>
                  </a:extLst>
                </a:gridCol>
              </a:tblGrid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37649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35410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2182"/>
                  </a:ext>
                </a:extLst>
              </a:tr>
              <a:tr h="430144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45260"/>
                  </a:ext>
                </a:extLst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7632828" y="3233549"/>
            <a:ext cx="0" cy="167971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57338" y="3912676"/>
            <a:ext cx="5044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OH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8012666" y="5127321"/>
            <a:ext cx="17544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421084" y="4988955"/>
            <a:ext cx="709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OW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 flipV="1">
            <a:off x="10048404" y="4594364"/>
            <a:ext cx="598502" cy="41666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0353681" y="4841083"/>
            <a:ext cx="5864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endParaRPr lang="ko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4261627" y="5354207"/>
            <a:ext cx="1279282" cy="1257843"/>
            <a:chOff x="4376879" y="1783207"/>
            <a:chExt cx="1482032" cy="145719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775322" y="1783207"/>
              <a:ext cx="1083589" cy="1090864"/>
              <a:chOff x="4041697" y="5102562"/>
              <a:chExt cx="1083589" cy="10908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4" name="정육면체 143"/>
              <p:cNvSpPr/>
              <p:nvPr/>
            </p:nvSpPr>
            <p:spPr>
              <a:xfrm>
                <a:off x="4041697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정육면체 144"/>
              <p:cNvSpPr/>
              <p:nvPr/>
            </p:nvSpPr>
            <p:spPr>
              <a:xfrm>
                <a:off x="4041697" y="510256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정육면체 145"/>
              <p:cNvSpPr/>
              <p:nvPr/>
            </p:nvSpPr>
            <p:spPr>
              <a:xfrm>
                <a:off x="4523112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정육면체 146"/>
              <p:cNvSpPr/>
              <p:nvPr/>
            </p:nvSpPr>
            <p:spPr>
              <a:xfrm>
                <a:off x="4523112" y="5102978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4572572" y="1966595"/>
              <a:ext cx="1083589" cy="1090864"/>
              <a:chOff x="4041697" y="5102562"/>
              <a:chExt cx="1083589" cy="109086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40" name="정육면체 139"/>
              <p:cNvSpPr/>
              <p:nvPr/>
            </p:nvSpPr>
            <p:spPr>
              <a:xfrm>
                <a:off x="4041697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정육면체 140"/>
              <p:cNvSpPr/>
              <p:nvPr/>
            </p:nvSpPr>
            <p:spPr>
              <a:xfrm>
                <a:off x="4041697" y="510256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정육면체 141"/>
              <p:cNvSpPr/>
              <p:nvPr/>
            </p:nvSpPr>
            <p:spPr>
              <a:xfrm>
                <a:off x="4523112" y="5591252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정육면체 142"/>
              <p:cNvSpPr/>
              <p:nvPr/>
            </p:nvSpPr>
            <p:spPr>
              <a:xfrm>
                <a:off x="4523112" y="5102978"/>
                <a:ext cx="602174" cy="602174"/>
              </a:xfrm>
              <a:prstGeom prst="cub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4376879" y="2149538"/>
              <a:ext cx="1083589" cy="1090864"/>
              <a:chOff x="4376879" y="2149538"/>
              <a:chExt cx="1083589" cy="1090864"/>
            </a:xfrm>
          </p:grpSpPr>
          <p:sp>
            <p:nvSpPr>
              <p:cNvPr id="136" name="정육면체 135"/>
              <p:cNvSpPr/>
              <p:nvPr/>
            </p:nvSpPr>
            <p:spPr>
              <a:xfrm>
                <a:off x="4376879" y="263822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정육면체 136"/>
              <p:cNvSpPr/>
              <p:nvPr/>
            </p:nvSpPr>
            <p:spPr>
              <a:xfrm>
                <a:off x="4376879" y="214953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정육면체 137"/>
              <p:cNvSpPr/>
              <p:nvPr/>
            </p:nvSpPr>
            <p:spPr>
              <a:xfrm>
                <a:off x="4858294" y="2638228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정육면체 138"/>
              <p:cNvSpPr/>
              <p:nvPr/>
            </p:nvSpPr>
            <p:spPr>
              <a:xfrm>
                <a:off x="4858294" y="2149954"/>
                <a:ext cx="602174" cy="602174"/>
              </a:xfrm>
              <a:prstGeom prst="cube">
                <a:avLst/>
              </a:prstGeom>
              <a:solidFill>
                <a:srgbClr val="FFE5E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49" name="직선 화살표 연결선 148"/>
          <p:cNvCxnSpPr/>
          <p:nvPr/>
        </p:nvCxnSpPr>
        <p:spPr>
          <a:xfrm>
            <a:off x="5249680" y="2467331"/>
            <a:ext cx="3347208" cy="3453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V="1">
            <a:off x="4971764" y="2987672"/>
            <a:ext cx="3625124" cy="105702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V="1">
            <a:off x="4893039" y="4890347"/>
            <a:ext cx="3104199" cy="104381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1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1011</Words>
  <Application>Microsoft Office PowerPoint</Application>
  <PresentationFormat>와이드스크린</PresentationFormat>
  <Paragraphs>397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Consolas</vt:lpstr>
      <vt:lpstr>맑은 고딕</vt:lpstr>
      <vt:lpstr>Cambria Math</vt:lpstr>
      <vt:lpstr>Arial</vt:lpstr>
      <vt:lpstr>나눔스퀘어</vt:lpstr>
      <vt:lpstr>Wingdings</vt:lpstr>
      <vt:lpstr>Office 테마</vt:lpstr>
      <vt:lpstr>Convolutional Neural Networks</vt:lpstr>
      <vt:lpstr>1. 목표</vt:lpstr>
      <vt:lpstr>2. CNN이 뭐지?</vt:lpstr>
      <vt:lpstr>2.1 CNN이 뭐지? – 합성곱 연산</vt:lpstr>
      <vt:lpstr>2.2 CNN이 뭐지? – 합성곱 연산</vt:lpstr>
      <vt:lpstr>2.3 CNN이 뭐지? – 입출력</vt:lpstr>
      <vt:lpstr>3. Affine 계층과의 차이</vt:lpstr>
      <vt:lpstr>4.1 CNN 구조 - 예시</vt:lpstr>
      <vt:lpstr>4.2 CNN 구조 - Conv</vt:lpstr>
      <vt:lpstr>4.3 CNN 구조 - ReLu</vt:lpstr>
      <vt:lpstr>4.4 CNN 구조 - Pooling</vt:lpstr>
      <vt:lpstr>5.1 CNN에서 할 수 있는 조작 - Padding</vt:lpstr>
      <vt:lpstr>5.2 CNN에서 할 수 있는 조작 - Stride</vt:lpstr>
      <vt:lpstr>6.1 일반적인 조작 - 초기값</vt:lpstr>
      <vt:lpstr>6.1 일반적인 조작 - 초기값</vt:lpstr>
      <vt:lpstr>6.2 일반적인 조작 - dropout</vt:lpstr>
      <vt:lpstr>7.1 대표적인 CNN - AlexNet</vt:lpstr>
      <vt:lpstr>7.1 대표적인 CNN - AlexNet</vt:lpstr>
      <vt:lpstr>7.2 대표적인 CNN - VGG</vt:lpstr>
      <vt:lpstr>8.1 프로젝트 – 데이터</vt:lpstr>
      <vt:lpstr>8.2 프로젝트 – CNN 모델링</vt:lpstr>
      <vt:lpstr>8.3 프로젝트 – 학습시키기</vt:lpstr>
      <vt:lpstr>8.3 프로젝트 – 학습시키기</vt:lpstr>
      <vt:lpstr>8.4 프로젝트 – 모델 학습결과</vt:lpstr>
      <vt:lpstr>9.1 결론</vt:lpstr>
      <vt:lpstr>9.1 결론</vt:lpstr>
      <vt:lpstr>9.2 결론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Rhie DaYoung</dc:creator>
  <cp:lastModifiedBy>Windows User</cp:lastModifiedBy>
  <cp:revision>81</cp:revision>
  <dcterms:created xsi:type="dcterms:W3CDTF">2019-01-22T00:34:38Z</dcterms:created>
  <dcterms:modified xsi:type="dcterms:W3CDTF">2019-01-26T07:38:29Z</dcterms:modified>
</cp:coreProperties>
</file>